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56" r:id="rId2"/>
    <p:sldId id="257" r:id="rId3"/>
    <p:sldId id="264" r:id="rId4"/>
    <p:sldId id="259" r:id="rId5"/>
    <p:sldId id="262" r:id="rId6"/>
    <p:sldId id="263" r:id="rId7"/>
    <p:sldId id="265" r:id="rId8"/>
    <p:sldId id="266" r:id="rId9"/>
    <p:sldId id="267"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164" autoAdjust="0"/>
    <p:restoredTop sz="72466" autoAdjust="0"/>
  </p:normalViewPr>
  <p:slideViewPr>
    <p:cSldViewPr snapToGrid="0">
      <p:cViewPr varScale="1">
        <p:scale>
          <a:sx n="54" d="100"/>
          <a:sy n="54" d="100"/>
        </p:scale>
        <p:origin x="67"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900834-55E4-428C-ABDE-5448470AFF59}" type="doc">
      <dgm:prSet loTypeId="urn:microsoft.com/office/officeart/2005/8/layout/vProcess5" loCatId="process" qsTypeId="urn:microsoft.com/office/officeart/2005/8/quickstyle/simple1" qsCatId="simple" csTypeId="urn:microsoft.com/office/officeart/2005/8/colors/accent4_2" csCatId="accent4" phldr="1"/>
      <dgm:spPr/>
      <dgm:t>
        <a:bodyPr/>
        <a:lstStyle/>
        <a:p>
          <a:endParaRPr lang="zh-TW" altLang="en-US"/>
        </a:p>
      </dgm:t>
    </dgm:pt>
    <dgm:pt modelId="{B4D06EAF-FCF1-4249-BF6D-C268A9141D86}">
      <dgm:prSet phldrT="[文字]" custT="1"/>
      <dgm:spPr/>
      <dgm:t>
        <a:bodyPr/>
        <a:lstStyle/>
        <a:p>
          <a:r>
            <a:rPr lang="zh-TW" altLang="en-US" sz="2000" dirty="0">
              <a:latin typeface="+mn-ea"/>
              <a:ea typeface="+mn-ea"/>
            </a:rPr>
            <a:t>簽署書面同意</a:t>
          </a:r>
        </a:p>
      </dgm:t>
    </dgm:pt>
    <dgm:pt modelId="{8F6308F6-908E-4C68-9677-14E78E69C355}" type="parTrans" cxnId="{38C96963-C44B-4961-A14D-6D152F254923}">
      <dgm:prSet/>
      <dgm:spPr/>
      <dgm:t>
        <a:bodyPr/>
        <a:lstStyle/>
        <a:p>
          <a:endParaRPr lang="zh-TW" altLang="en-US" sz="2000">
            <a:latin typeface="+mn-ea"/>
            <a:ea typeface="+mn-ea"/>
          </a:endParaRPr>
        </a:p>
      </dgm:t>
    </dgm:pt>
    <dgm:pt modelId="{7B7116D7-F43D-43B4-A472-FCC2BA1F495E}" type="sibTrans" cxnId="{38C96963-C44B-4961-A14D-6D152F254923}">
      <dgm:prSet custT="1"/>
      <dgm:spPr/>
      <dgm:t>
        <a:bodyPr/>
        <a:lstStyle/>
        <a:p>
          <a:endParaRPr lang="zh-TW" altLang="en-US" sz="2000">
            <a:latin typeface="+mn-ea"/>
            <a:ea typeface="+mn-ea"/>
          </a:endParaRPr>
        </a:p>
      </dgm:t>
    </dgm:pt>
    <dgm:pt modelId="{25A150C9-E97A-43DC-85E4-8487BCEE6485}">
      <dgm:prSet phldrT="[文字]" custT="1"/>
      <dgm:spPr/>
      <dgm:t>
        <a:bodyPr/>
        <a:lstStyle/>
        <a:p>
          <a:r>
            <a:rPr lang="zh-TW" altLang="en-US" sz="2000" dirty="0">
              <a:latin typeface="+mn-ea"/>
              <a:ea typeface="+mn-ea"/>
            </a:rPr>
            <a:t>進入駕駛模擬室，先讓受試者閱讀</a:t>
          </a:r>
          <a:r>
            <a:rPr lang="en-US" altLang="zh-TW" sz="2000" dirty="0">
              <a:latin typeface="+mn-ea"/>
              <a:ea typeface="+mn-ea"/>
            </a:rPr>
            <a:t>5</a:t>
          </a:r>
          <a:r>
            <a:rPr lang="zh-TW" altLang="en-US" sz="2000" dirty="0">
              <a:latin typeface="+mn-ea"/>
              <a:ea typeface="+mn-ea"/>
            </a:rPr>
            <a:t>分鐘雜誌，以取得平均安靜心跳</a:t>
          </a:r>
        </a:p>
      </dgm:t>
    </dgm:pt>
    <dgm:pt modelId="{60171A02-DC4C-4AF6-828E-BA5EDE8ACC14}" type="parTrans" cxnId="{7D03AA4F-E932-404B-A44C-8FB9BA120A75}">
      <dgm:prSet/>
      <dgm:spPr/>
      <dgm:t>
        <a:bodyPr/>
        <a:lstStyle/>
        <a:p>
          <a:endParaRPr lang="zh-TW" altLang="en-US" sz="2000">
            <a:latin typeface="+mn-ea"/>
            <a:ea typeface="+mn-ea"/>
          </a:endParaRPr>
        </a:p>
      </dgm:t>
    </dgm:pt>
    <dgm:pt modelId="{1BDC57E4-D71F-4BE4-AEBA-99D2712FE7F4}" type="sibTrans" cxnId="{7D03AA4F-E932-404B-A44C-8FB9BA120A75}">
      <dgm:prSet custT="1"/>
      <dgm:spPr/>
      <dgm:t>
        <a:bodyPr/>
        <a:lstStyle/>
        <a:p>
          <a:endParaRPr lang="zh-TW" altLang="en-US" sz="2000">
            <a:latin typeface="+mn-ea"/>
            <a:ea typeface="+mn-ea"/>
          </a:endParaRPr>
        </a:p>
      </dgm:t>
    </dgm:pt>
    <dgm:pt modelId="{CE7398DA-457B-4C7F-8A08-5496C08C0F75}">
      <dgm:prSet phldrT="[文字]" custT="1"/>
      <dgm:spPr/>
      <dgm:t>
        <a:bodyPr/>
        <a:lstStyle/>
        <a:p>
          <a:r>
            <a:rPr lang="zh-TW" altLang="en-US" sz="2000" dirty="0">
              <a:latin typeface="+mn-ea"/>
              <a:ea typeface="+mn-ea"/>
            </a:rPr>
            <a:t>結束後，量測受試者血壓</a:t>
          </a:r>
        </a:p>
      </dgm:t>
    </dgm:pt>
    <dgm:pt modelId="{8B7DAD37-7F16-4135-8D55-162190AC3952}" type="parTrans" cxnId="{F23C9233-0EBE-4376-943E-9A5ED6A2F6CD}">
      <dgm:prSet/>
      <dgm:spPr/>
      <dgm:t>
        <a:bodyPr/>
        <a:lstStyle/>
        <a:p>
          <a:endParaRPr lang="zh-TW" altLang="en-US" sz="2000">
            <a:latin typeface="+mn-ea"/>
            <a:ea typeface="+mn-ea"/>
          </a:endParaRPr>
        </a:p>
      </dgm:t>
    </dgm:pt>
    <dgm:pt modelId="{9B4D4586-0311-445C-94AC-2879CD7E726C}" type="sibTrans" cxnId="{F23C9233-0EBE-4376-943E-9A5ED6A2F6CD}">
      <dgm:prSet/>
      <dgm:spPr/>
      <dgm:t>
        <a:bodyPr/>
        <a:lstStyle/>
        <a:p>
          <a:endParaRPr lang="zh-TW" altLang="en-US" sz="2000">
            <a:latin typeface="+mn-ea"/>
            <a:ea typeface="+mn-ea"/>
          </a:endParaRPr>
        </a:p>
      </dgm:t>
    </dgm:pt>
    <dgm:pt modelId="{71109328-F575-4FB3-A5B4-682E1CCE2BFA}">
      <dgm:prSet custT="1"/>
      <dgm:spPr/>
      <dgm:t>
        <a:bodyPr/>
        <a:lstStyle/>
        <a:p>
          <a:r>
            <a:rPr lang="zh-TW" altLang="en-US" sz="2000" dirty="0">
              <a:latin typeface="+mn-ea"/>
              <a:ea typeface="+mn-ea"/>
            </a:rPr>
            <a:t>取得受試者手機號碼，並確認受試者可以透過</a:t>
          </a:r>
          <a:r>
            <a:rPr lang="en-US" altLang="zh-TW" sz="2000" dirty="0">
              <a:latin typeface="+mn-ea"/>
              <a:ea typeface="+mn-ea"/>
            </a:rPr>
            <a:t>Google</a:t>
          </a:r>
          <a:r>
            <a:rPr lang="zh-TW" altLang="en-US" sz="2000" dirty="0">
              <a:latin typeface="+mn-ea"/>
              <a:ea typeface="+mn-ea"/>
            </a:rPr>
            <a:t>語音平台接收到研究助理的電話及短信</a:t>
          </a:r>
        </a:p>
      </dgm:t>
    </dgm:pt>
    <dgm:pt modelId="{B3819013-8FC9-4E3D-97D9-ABA2685A3C92}" type="parTrans" cxnId="{A54E09C6-E09D-407B-B5EB-0D6706181AAD}">
      <dgm:prSet/>
      <dgm:spPr/>
      <dgm:t>
        <a:bodyPr/>
        <a:lstStyle/>
        <a:p>
          <a:endParaRPr lang="zh-TW" altLang="en-US" sz="2000">
            <a:latin typeface="+mn-ea"/>
            <a:ea typeface="+mn-ea"/>
          </a:endParaRPr>
        </a:p>
      </dgm:t>
    </dgm:pt>
    <dgm:pt modelId="{4D80D0D1-632C-4543-AB49-6AD1854B2036}" type="sibTrans" cxnId="{A54E09C6-E09D-407B-B5EB-0D6706181AAD}">
      <dgm:prSet custT="1"/>
      <dgm:spPr/>
      <dgm:t>
        <a:bodyPr/>
        <a:lstStyle/>
        <a:p>
          <a:endParaRPr lang="zh-TW" altLang="en-US" sz="2000">
            <a:latin typeface="+mn-ea"/>
            <a:ea typeface="+mn-ea"/>
          </a:endParaRPr>
        </a:p>
      </dgm:t>
    </dgm:pt>
    <dgm:pt modelId="{39844A73-975F-4A26-99EC-6234538C54FA}">
      <dgm:prSet custT="1"/>
      <dgm:spPr/>
      <dgm:t>
        <a:bodyPr/>
        <a:lstStyle/>
        <a:p>
          <a:r>
            <a:rPr lang="zh-TW" altLang="en-US" sz="2000" dirty="0">
              <a:latin typeface="+mn-ea"/>
              <a:ea typeface="+mn-ea"/>
            </a:rPr>
            <a:t>讓受試者穿戴上心率監測器</a:t>
          </a:r>
        </a:p>
      </dgm:t>
    </dgm:pt>
    <dgm:pt modelId="{E9B032A5-94A6-4481-AFB5-A206A99F443C}" type="parTrans" cxnId="{5946C34F-B111-4CFC-BDC2-5A99F70FC405}">
      <dgm:prSet/>
      <dgm:spPr/>
      <dgm:t>
        <a:bodyPr/>
        <a:lstStyle/>
        <a:p>
          <a:endParaRPr lang="zh-TW" altLang="en-US" sz="2000">
            <a:latin typeface="+mn-ea"/>
            <a:ea typeface="+mn-ea"/>
          </a:endParaRPr>
        </a:p>
      </dgm:t>
    </dgm:pt>
    <dgm:pt modelId="{12A6EA13-9EC9-488A-92FC-48E7985F6D40}" type="sibTrans" cxnId="{5946C34F-B111-4CFC-BDC2-5A99F70FC405}">
      <dgm:prSet custT="1"/>
      <dgm:spPr/>
      <dgm:t>
        <a:bodyPr/>
        <a:lstStyle/>
        <a:p>
          <a:endParaRPr lang="zh-TW" altLang="en-US" sz="2000">
            <a:latin typeface="+mn-ea"/>
            <a:ea typeface="+mn-ea"/>
          </a:endParaRPr>
        </a:p>
      </dgm:t>
    </dgm:pt>
    <dgm:pt modelId="{D8976385-7828-40EB-BAB6-458C4C1853B0}" type="pres">
      <dgm:prSet presAssocID="{68900834-55E4-428C-ABDE-5448470AFF59}" presName="outerComposite" presStyleCnt="0">
        <dgm:presLayoutVars>
          <dgm:chMax val="5"/>
          <dgm:dir/>
          <dgm:resizeHandles val="exact"/>
        </dgm:presLayoutVars>
      </dgm:prSet>
      <dgm:spPr/>
    </dgm:pt>
    <dgm:pt modelId="{FBD7C204-27D7-4D86-BEED-89B2783EC3AA}" type="pres">
      <dgm:prSet presAssocID="{68900834-55E4-428C-ABDE-5448470AFF59}" presName="dummyMaxCanvas" presStyleCnt="0">
        <dgm:presLayoutVars/>
      </dgm:prSet>
      <dgm:spPr/>
    </dgm:pt>
    <dgm:pt modelId="{D42374A5-02D9-4646-A78A-032A1EDEAA2C}" type="pres">
      <dgm:prSet presAssocID="{68900834-55E4-428C-ABDE-5448470AFF59}" presName="FiveNodes_1" presStyleLbl="node1" presStyleIdx="0" presStyleCnt="5">
        <dgm:presLayoutVars>
          <dgm:bulletEnabled val="1"/>
        </dgm:presLayoutVars>
      </dgm:prSet>
      <dgm:spPr/>
    </dgm:pt>
    <dgm:pt modelId="{C094DB52-700B-42D0-BFC1-040E23CAAE71}" type="pres">
      <dgm:prSet presAssocID="{68900834-55E4-428C-ABDE-5448470AFF59}" presName="FiveNodes_2" presStyleLbl="node1" presStyleIdx="1" presStyleCnt="5">
        <dgm:presLayoutVars>
          <dgm:bulletEnabled val="1"/>
        </dgm:presLayoutVars>
      </dgm:prSet>
      <dgm:spPr/>
    </dgm:pt>
    <dgm:pt modelId="{9EB223FB-974B-474D-8C04-27A8F8585E1E}" type="pres">
      <dgm:prSet presAssocID="{68900834-55E4-428C-ABDE-5448470AFF59}" presName="FiveNodes_3" presStyleLbl="node1" presStyleIdx="2" presStyleCnt="5">
        <dgm:presLayoutVars>
          <dgm:bulletEnabled val="1"/>
        </dgm:presLayoutVars>
      </dgm:prSet>
      <dgm:spPr/>
    </dgm:pt>
    <dgm:pt modelId="{AAC46275-AD47-403F-A11D-AB7005287047}" type="pres">
      <dgm:prSet presAssocID="{68900834-55E4-428C-ABDE-5448470AFF59}" presName="FiveNodes_4" presStyleLbl="node1" presStyleIdx="3" presStyleCnt="5">
        <dgm:presLayoutVars>
          <dgm:bulletEnabled val="1"/>
        </dgm:presLayoutVars>
      </dgm:prSet>
      <dgm:spPr/>
    </dgm:pt>
    <dgm:pt modelId="{40D044B1-B2A3-43FD-9C32-A3E671DD9EF3}" type="pres">
      <dgm:prSet presAssocID="{68900834-55E4-428C-ABDE-5448470AFF59}" presName="FiveNodes_5" presStyleLbl="node1" presStyleIdx="4" presStyleCnt="5">
        <dgm:presLayoutVars>
          <dgm:bulletEnabled val="1"/>
        </dgm:presLayoutVars>
      </dgm:prSet>
      <dgm:spPr/>
    </dgm:pt>
    <dgm:pt modelId="{BFC3FDFC-CED6-43B4-9061-E4B5691874DC}" type="pres">
      <dgm:prSet presAssocID="{68900834-55E4-428C-ABDE-5448470AFF59}" presName="FiveConn_1-2" presStyleLbl="fgAccFollowNode1" presStyleIdx="0" presStyleCnt="4">
        <dgm:presLayoutVars>
          <dgm:bulletEnabled val="1"/>
        </dgm:presLayoutVars>
      </dgm:prSet>
      <dgm:spPr/>
    </dgm:pt>
    <dgm:pt modelId="{A74D6D90-81AB-4D06-BDD8-C7B82C4563F5}" type="pres">
      <dgm:prSet presAssocID="{68900834-55E4-428C-ABDE-5448470AFF59}" presName="FiveConn_2-3" presStyleLbl="fgAccFollowNode1" presStyleIdx="1" presStyleCnt="4">
        <dgm:presLayoutVars>
          <dgm:bulletEnabled val="1"/>
        </dgm:presLayoutVars>
      </dgm:prSet>
      <dgm:spPr/>
    </dgm:pt>
    <dgm:pt modelId="{F76B913C-EC87-4447-8082-1DD20BBE5915}" type="pres">
      <dgm:prSet presAssocID="{68900834-55E4-428C-ABDE-5448470AFF59}" presName="FiveConn_3-4" presStyleLbl="fgAccFollowNode1" presStyleIdx="2" presStyleCnt="4">
        <dgm:presLayoutVars>
          <dgm:bulletEnabled val="1"/>
        </dgm:presLayoutVars>
      </dgm:prSet>
      <dgm:spPr/>
    </dgm:pt>
    <dgm:pt modelId="{7209B166-6805-41D2-936D-DCBCD7C1E556}" type="pres">
      <dgm:prSet presAssocID="{68900834-55E4-428C-ABDE-5448470AFF59}" presName="FiveConn_4-5" presStyleLbl="fgAccFollowNode1" presStyleIdx="3" presStyleCnt="4">
        <dgm:presLayoutVars>
          <dgm:bulletEnabled val="1"/>
        </dgm:presLayoutVars>
      </dgm:prSet>
      <dgm:spPr/>
    </dgm:pt>
    <dgm:pt modelId="{9F04D737-5CBE-4D03-98E6-4C4E173F2F05}" type="pres">
      <dgm:prSet presAssocID="{68900834-55E4-428C-ABDE-5448470AFF59}" presName="FiveNodes_1_text" presStyleLbl="node1" presStyleIdx="4" presStyleCnt="5">
        <dgm:presLayoutVars>
          <dgm:bulletEnabled val="1"/>
        </dgm:presLayoutVars>
      </dgm:prSet>
      <dgm:spPr/>
    </dgm:pt>
    <dgm:pt modelId="{9F487FD3-CCF3-4EA9-9262-2F78378A900C}" type="pres">
      <dgm:prSet presAssocID="{68900834-55E4-428C-ABDE-5448470AFF59}" presName="FiveNodes_2_text" presStyleLbl="node1" presStyleIdx="4" presStyleCnt="5">
        <dgm:presLayoutVars>
          <dgm:bulletEnabled val="1"/>
        </dgm:presLayoutVars>
      </dgm:prSet>
      <dgm:spPr/>
    </dgm:pt>
    <dgm:pt modelId="{9462AC60-F4CE-45C9-B4D5-A00DE1D0B877}" type="pres">
      <dgm:prSet presAssocID="{68900834-55E4-428C-ABDE-5448470AFF59}" presName="FiveNodes_3_text" presStyleLbl="node1" presStyleIdx="4" presStyleCnt="5">
        <dgm:presLayoutVars>
          <dgm:bulletEnabled val="1"/>
        </dgm:presLayoutVars>
      </dgm:prSet>
      <dgm:spPr/>
    </dgm:pt>
    <dgm:pt modelId="{12D57306-8598-40D8-ABFB-A24241A9EB7F}" type="pres">
      <dgm:prSet presAssocID="{68900834-55E4-428C-ABDE-5448470AFF59}" presName="FiveNodes_4_text" presStyleLbl="node1" presStyleIdx="4" presStyleCnt="5">
        <dgm:presLayoutVars>
          <dgm:bulletEnabled val="1"/>
        </dgm:presLayoutVars>
      </dgm:prSet>
      <dgm:spPr/>
    </dgm:pt>
    <dgm:pt modelId="{E2CE1B91-575D-426F-AD65-16084293E1FB}" type="pres">
      <dgm:prSet presAssocID="{68900834-55E4-428C-ABDE-5448470AFF59}" presName="FiveNodes_5_text" presStyleLbl="node1" presStyleIdx="4" presStyleCnt="5">
        <dgm:presLayoutVars>
          <dgm:bulletEnabled val="1"/>
        </dgm:presLayoutVars>
      </dgm:prSet>
      <dgm:spPr/>
    </dgm:pt>
  </dgm:ptLst>
  <dgm:cxnLst>
    <dgm:cxn modelId="{A5F7D204-894C-46D9-B167-81C64221467F}" type="presOf" srcId="{B4D06EAF-FCF1-4249-BF6D-C268A9141D86}" destId="{D42374A5-02D9-4646-A78A-032A1EDEAA2C}" srcOrd="0" destOrd="0" presId="urn:microsoft.com/office/officeart/2005/8/layout/vProcess5"/>
    <dgm:cxn modelId="{7CD1CF0E-2E64-4853-9CE5-941365D352B1}" type="presOf" srcId="{CE7398DA-457B-4C7F-8A08-5496C08C0F75}" destId="{E2CE1B91-575D-426F-AD65-16084293E1FB}" srcOrd="1" destOrd="0" presId="urn:microsoft.com/office/officeart/2005/8/layout/vProcess5"/>
    <dgm:cxn modelId="{ACFEFD0E-59CB-4E31-AAE3-0DF8C6FFD7E3}" type="presOf" srcId="{12A6EA13-9EC9-488A-92FC-48E7985F6D40}" destId="{F76B913C-EC87-4447-8082-1DD20BBE5915}" srcOrd="0" destOrd="0" presId="urn:microsoft.com/office/officeart/2005/8/layout/vProcess5"/>
    <dgm:cxn modelId="{DE69D516-58B2-48A0-A6E3-0220AB816556}" type="presOf" srcId="{B4D06EAF-FCF1-4249-BF6D-C268A9141D86}" destId="{9F04D737-5CBE-4D03-98E6-4C4E173F2F05}" srcOrd="1" destOrd="0" presId="urn:microsoft.com/office/officeart/2005/8/layout/vProcess5"/>
    <dgm:cxn modelId="{B671CC23-D863-4DED-BB70-9CA75474A57E}" type="presOf" srcId="{71109328-F575-4FB3-A5B4-682E1CCE2BFA}" destId="{9F487FD3-CCF3-4EA9-9262-2F78378A900C}" srcOrd="1" destOrd="0" presId="urn:microsoft.com/office/officeart/2005/8/layout/vProcess5"/>
    <dgm:cxn modelId="{F23C9233-0EBE-4376-943E-9A5ED6A2F6CD}" srcId="{68900834-55E4-428C-ABDE-5448470AFF59}" destId="{CE7398DA-457B-4C7F-8A08-5496C08C0F75}" srcOrd="4" destOrd="0" parTransId="{8B7DAD37-7F16-4135-8D55-162190AC3952}" sibTransId="{9B4D4586-0311-445C-94AC-2879CD7E726C}"/>
    <dgm:cxn modelId="{38C96963-C44B-4961-A14D-6D152F254923}" srcId="{68900834-55E4-428C-ABDE-5448470AFF59}" destId="{B4D06EAF-FCF1-4249-BF6D-C268A9141D86}" srcOrd="0" destOrd="0" parTransId="{8F6308F6-908E-4C68-9677-14E78E69C355}" sibTransId="{7B7116D7-F43D-43B4-A472-FCC2BA1F495E}"/>
    <dgm:cxn modelId="{5EA62247-BC14-4BE1-914D-23A2445D9BAC}" type="presOf" srcId="{39844A73-975F-4A26-99EC-6234538C54FA}" destId="{9EB223FB-974B-474D-8C04-27A8F8585E1E}" srcOrd="0" destOrd="0" presId="urn:microsoft.com/office/officeart/2005/8/layout/vProcess5"/>
    <dgm:cxn modelId="{B393AF69-09FF-4730-AC71-0B76578AA1BE}" type="presOf" srcId="{25A150C9-E97A-43DC-85E4-8487BCEE6485}" destId="{12D57306-8598-40D8-ABFB-A24241A9EB7F}" srcOrd="1" destOrd="0" presId="urn:microsoft.com/office/officeart/2005/8/layout/vProcess5"/>
    <dgm:cxn modelId="{7D03AA4F-E932-404B-A44C-8FB9BA120A75}" srcId="{68900834-55E4-428C-ABDE-5448470AFF59}" destId="{25A150C9-E97A-43DC-85E4-8487BCEE6485}" srcOrd="3" destOrd="0" parTransId="{60171A02-DC4C-4AF6-828E-BA5EDE8ACC14}" sibTransId="{1BDC57E4-D71F-4BE4-AEBA-99D2712FE7F4}"/>
    <dgm:cxn modelId="{5946C34F-B111-4CFC-BDC2-5A99F70FC405}" srcId="{68900834-55E4-428C-ABDE-5448470AFF59}" destId="{39844A73-975F-4A26-99EC-6234538C54FA}" srcOrd="2" destOrd="0" parTransId="{E9B032A5-94A6-4481-AFB5-A206A99F443C}" sibTransId="{12A6EA13-9EC9-488A-92FC-48E7985F6D40}"/>
    <dgm:cxn modelId="{373B8F74-C646-456F-9654-735C2FDDC617}" type="presOf" srcId="{39844A73-975F-4A26-99EC-6234538C54FA}" destId="{9462AC60-F4CE-45C9-B4D5-A00DE1D0B877}" srcOrd="1" destOrd="0" presId="urn:microsoft.com/office/officeart/2005/8/layout/vProcess5"/>
    <dgm:cxn modelId="{30C1BF89-4A0A-4D34-9D9D-E3C93D98A9EC}" type="presOf" srcId="{68900834-55E4-428C-ABDE-5448470AFF59}" destId="{D8976385-7828-40EB-BAB6-458C4C1853B0}" srcOrd="0" destOrd="0" presId="urn:microsoft.com/office/officeart/2005/8/layout/vProcess5"/>
    <dgm:cxn modelId="{4A7D0D98-7D61-4B58-A0C0-1E9E3B8FEC39}" type="presOf" srcId="{1BDC57E4-D71F-4BE4-AEBA-99D2712FE7F4}" destId="{7209B166-6805-41D2-936D-DCBCD7C1E556}" srcOrd="0" destOrd="0" presId="urn:microsoft.com/office/officeart/2005/8/layout/vProcess5"/>
    <dgm:cxn modelId="{A7BDEC9F-EF7B-4597-AFEF-597BC69C8E50}" type="presOf" srcId="{7B7116D7-F43D-43B4-A472-FCC2BA1F495E}" destId="{BFC3FDFC-CED6-43B4-9061-E4B5691874DC}" srcOrd="0" destOrd="0" presId="urn:microsoft.com/office/officeart/2005/8/layout/vProcess5"/>
    <dgm:cxn modelId="{3A495DAA-A837-4DC8-9368-0761B55F23BB}" type="presOf" srcId="{4D80D0D1-632C-4543-AB49-6AD1854B2036}" destId="{A74D6D90-81AB-4D06-BDD8-C7B82C4563F5}" srcOrd="0" destOrd="0" presId="urn:microsoft.com/office/officeart/2005/8/layout/vProcess5"/>
    <dgm:cxn modelId="{518B87B8-F11A-43D6-A381-98907F696CCB}" type="presOf" srcId="{25A150C9-E97A-43DC-85E4-8487BCEE6485}" destId="{AAC46275-AD47-403F-A11D-AB7005287047}" srcOrd="0" destOrd="0" presId="urn:microsoft.com/office/officeart/2005/8/layout/vProcess5"/>
    <dgm:cxn modelId="{A54E09C6-E09D-407B-B5EB-0D6706181AAD}" srcId="{68900834-55E4-428C-ABDE-5448470AFF59}" destId="{71109328-F575-4FB3-A5B4-682E1CCE2BFA}" srcOrd="1" destOrd="0" parTransId="{B3819013-8FC9-4E3D-97D9-ABA2685A3C92}" sibTransId="{4D80D0D1-632C-4543-AB49-6AD1854B2036}"/>
    <dgm:cxn modelId="{127DAAC9-E755-45BB-AE8A-7989CFF9441B}" type="presOf" srcId="{CE7398DA-457B-4C7F-8A08-5496C08C0F75}" destId="{40D044B1-B2A3-43FD-9C32-A3E671DD9EF3}" srcOrd="0" destOrd="0" presId="urn:microsoft.com/office/officeart/2005/8/layout/vProcess5"/>
    <dgm:cxn modelId="{AB3114F6-F594-4933-A12D-092134C60E3E}" type="presOf" srcId="{71109328-F575-4FB3-A5B4-682E1CCE2BFA}" destId="{C094DB52-700B-42D0-BFC1-040E23CAAE71}" srcOrd="0" destOrd="0" presId="urn:microsoft.com/office/officeart/2005/8/layout/vProcess5"/>
    <dgm:cxn modelId="{FD4B9AED-D114-4D91-BF9D-98384F260F0C}" type="presParOf" srcId="{D8976385-7828-40EB-BAB6-458C4C1853B0}" destId="{FBD7C204-27D7-4D86-BEED-89B2783EC3AA}" srcOrd="0" destOrd="0" presId="urn:microsoft.com/office/officeart/2005/8/layout/vProcess5"/>
    <dgm:cxn modelId="{9BD55DC5-0AB4-4F7E-8CBD-D5D66039217A}" type="presParOf" srcId="{D8976385-7828-40EB-BAB6-458C4C1853B0}" destId="{D42374A5-02D9-4646-A78A-032A1EDEAA2C}" srcOrd="1" destOrd="0" presId="urn:microsoft.com/office/officeart/2005/8/layout/vProcess5"/>
    <dgm:cxn modelId="{F0D5D014-B8CE-487D-80BF-2395743CD0BF}" type="presParOf" srcId="{D8976385-7828-40EB-BAB6-458C4C1853B0}" destId="{C094DB52-700B-42D0-BFC1-040E23CAAE71}" srcOrd="2" destOrd="0" presId="urn:microsoft.com/office/officeart/2005/8/layout/vProcess5"/>
    <dgm:cxn modelId="{6B78FD02-8346-4032-85D5-83E2FCA29ABB}" type="presParOf" srcId="{D8976385-7828-40EB-BAB6-458C4C1853B0}" destId="{9EB223FB-974B-474D-8C04-27A8F8585E1E}" srcOrd="3" destOrd="0" presId="urn:microsoft.com/office/officeart/2005/8/layout/vProcess5"/>
    <dgm:cxn modelId="{81FA2BC6-B2DC-4CF5-A297-F7712ED60539}" type="presParOf" srcId="{D8976385-7828-40EB-BAB6-458C4C1853B0}" destId="{AAC46275-AD47-403F-A11D-AB7005287047}" srcOrd="4" destOrd="0" presId="urn:microsoft.com/office/officeart/2005/8/layout/vProcess5"/>
    <dgm:cxn modelId="{F7CEF7D4-875B-43C0-91FC-BD499BBA8D6F}" type="presParOf" srcId="{D8976385-7828-40EB-BAB6-458C4C1853B0}" destId="{40D044B1-B2A3-43FD-9C32-A3E671DD9EF3}" srcOrd="5" destOrd="0" presId="urn:microsoft.com/office/officeart/2005/8/layout/vProcess5"/>
    <dgm:cxn modelId="{5EF1BC6D-E671-4B13-AD68-AA566E69C88E}" type="presParOf" srcId="{D8976385-7828-40EB-BAB6-458C4C1853B0}" destId="{BFC3FDFC-CED6-43B4-9061-E4B5691874DC}" srcOrd="6" destOrd="0" presId="urn:microsoft.com/office/officeart/2005/8/layout/vProcess5"/>
    <dgm:cxn modelId="{D059B11B-410E-46BA-A4AF-38195153F122}" type="presParOf" srcId="{D8976385-7828-40EB-BAB6-458C4C1853B0}" destId="{A74D6D90-81AB-4D06-BDD8-C7B82C4563F5}" srcOrd="7" destOrd="0" presId="urn:microsoft.com/office/officeart/2005/8/layout/vProcess5"/>
    <dgm:cxn modelId="{9432E446-CD7D-435B-8879-99CE62CAC5C2}" type="presParOf" srcId="{D8976385-7828-40EB-BAB6-458C4C1853B0}" destId="{F76B913C-EC87-4447-8082-1DD20BBE5915}" srcOrd="8" destOrd="0" presId="urn:microsoft.com/office/officeart/2005/8/layout/vProcess5"/>
    <dgm:cxn modelId="{61D54A6E-191C-4481-9208-9F5193F7B48E}" type="presParOf" srcId="{D8976385-7828-40EB-BAB6-458C4C1853B0}" destId="{7209B166-6805-41D2-936D-DCBCD7C1E556}" srcOrd="9" destOrd="0" presId="urn:microsoft.com/office/officeart/2005/8/layout/vProcess5"/>
    <dgm:cxn modelId="{282EDB74-8844-4883-8E22-033E0BEA8B9F}" type="presParOf" srcId="{D8976385-7828-40EB-BAB6-458C4C1853B0}" destId="{9F04D737-5CBE-4D03-98E6-4C4E173F2F05}" srcOrd="10" destOrd="0" presId="urn:microsoft.com/office/officeart/2005/8/layout/vProcess5"/>
    <dgm:cxn modelId="{828B2DA5-FF43-4A45-9372-47BD29182390}" type="presParOf" srcId="{D8976385-7828-40EB-BAB6-458C4C1853B0}" destId="{9F487FD3-CCF3-4EA9-9262-2F78378A900C}" srcOrd="11" destOrd="0" presId="urn:microsoft.com/office/officeart/2005/8/layout/vProcess5"/>
    <dgm:cxn modelId="{EBF9A384-2409-4105-9AF8-1B9E945212C9}" type="presParOf" srcId="{D8976385-7828-40EB-BAB6-458C4C1853B0}" destId="{9462AC60-F4CE-45C9-B4D5-A00DE1D0B877}" srcOrd="12" destOrd="0" presId="urn:microsoft.com/office/officeart/2005/8/layout/vProcess5"/>
    <dgm:cxn modelId="{85EE7D16-EC77-4779-AD99-37C740235B3F}" type="presParOf" srcId="{D8976385-7828-40EB-BAB6-458C4C1853B0}" destId="{12D57306-8598-40D8-ABFB-A24241A9EB7F}" srcOrd="13" destOrd="0" presId="urn:microsoft.com/office/officeart/2005/8/layout/vProcess5"/>
    <dgm:cxn modelId="{7A2C2020-C156-40BE-BBD8-71BB34797C66}" type="presParOf" srcId="{D8976385-7828-40EB-BAB6-458C4C1853B0}" destId="{E2CE1B91-575D-426F-AD65-16084293E1FB}" srcOrd="14"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8900834-55E4-428C-ABDE-5448470AFF59}" type="doc">
      <dgm:prSet loTypeId="urn:microsoft.com/office/officeart/2005/8/layout/vProcess5" loCatId="process" qsTypeId="urn:microsoft.com/office/officeart/2005/8/quickstyle/simple1" qsCatId="simple" csTypeId="urn:microsoft.com/office/officeart/2005/8/colors/accent4_2" csCatId="accent4" phldr="1"/>
      <dgm:spPr/>
      <dgm:t>
        <a:bodyPr/>
        <a:lstStyle/>
        <a:p>
          <a:endParaRPr lang="zh-TW" altLang="en-US"/>
        </a:p>
      </dgm:t>
    </dgm:pt>
    <dgm:pt modelId="{B4D06EAF-FCF1-4249-BF6D-C268A9141D86}">
      <dgm:prSet phldrT="[文字]" custT="1"/>
      <dgm:spPr/>
      <dgm:t>
        <a:bodyPr/>
        <a:lstStyle/>
        <a:p>
          <a:r>
            <a:rPr lang="zh-TW" altLang="en-US" sz="2000" dirty="0">
              <a:latin typeface="+mn-ea"/>
              <a:ea typeface="+mn-ea"/>
            </a:rPr>
            <a:t>告知受試者如何操作模擬器，並進行</a:t>
          </a:r>
          <a:r>
            <a:rPr lang="en-US" altLang="zh-TW" sz="2000" dirty="0">
              <a:latin typeface="+mn-ea"/>
              <a:ea typeface="+mn-ea"/>
            </a:rPr>
            <a:t>5</a:t>
          </a:r>
          <a:r>
            <a:rPr lang="zh-TW" altLang="en-US" sz="2000" dirty="0">
              <a:latin typeface="+mn-ea"/>
              <a:ea typeface="+mn-ea"/>
            </a:rPr>
            <a:t>英里的試駕</a:t>
          </a:r>
        </a:p>
      </dgm:t>
    </dgm:pt>
    <dgm:pt modelId="{8F6308F6-908E-4C68-9677-14E78E69C355}" type="parTrans" cxnId="{38C96963-C44B-4961-A14D-6D152F254923}">
      <dgm:prSet/>
      <dgm:spPr/>
      <dgm:t>
        <a:bodyPr/>
        <a:lstStyle/>
        <a:p>
          <a:endParaRPr lang="zh-TW" altLang="en-US" sz="2000"/>
        </a:p>
      </dgm:t>
    </dgm:pt>
    <dgm:pt modelId="{7B7116D7-F43D-43B4-A472-FCC2BA1F495E}" type="sibTrans" cxnId="{38C96963-C44B-4961-A14D-6D152F254923}">
      <dgm:prSet custT="1"/>
      <dgm:spPr/>
      <dgm:t>
        <a:bodyPr/>
        <a:lstStyle/>
        <a:p>
          <a:endParaRPr lang="zh-TW" altLang="en-US" sz="2000"/>
        </a:p>
      </dgm:t>
    </dgm:pt>
    <dgm:pt modelId="{25A150C9-E97A-43DC-85E4-8487BCEE6485}">
      <dgm:prSet phldrT="[文字]" custT="1"/>
      <dgm:spPr/>
      <dgm:t>
        <a:bodyPr/>
        <a:lstStyle/>
        <a:p>
          <a:r>
            <a:rPr lang="zh-TW" altLang="en-US" sz="2000" dirty="0"/>
            <a:t>次要任務會以隨機的順序分配給受試者，並在受試者每行駛</a:t>
          </a:r>
          <a:r>
            <a:rPr lang="en-US" altLang="zh-TW" sz="2000" dirty="0"/>
            <a:t>5</a:t>
          </a:r>
          <a:r>
            <a:rPr lang="zh-TW" altLang="en-US" sz="2000" dirty="0"/>
            <a:t>公里時量測一次血壓</a:t>
          </a:r>
        </a:p>
      </dgm:t>
    </dgm:pt>
    <dgm:pt modelId="{60171A02-DC4C-4AF6-828E-BA5EDE8ACC14}" type="parTrans" cxnId="{7D03AA4F-E932-404B-A44C-8FB9BA120A75}">
      <dgm:prSet/>
      <dgm:spPr/>
      <dgm:t>
        <a:bodyPr/>
        <a:lstStyle/>
        <a:p>
          <a:endParaRPr lang="zh-TW" altLang="en-US" sz="2000"/>
        </a:p>
      </dgm:t>
    </dgm:pt>
    <dgm:pt modelId="{1BDC57E4-D71F-4BE4-AEBA-99D2712FE7F4}" type="sibTrans" cxnId="{7D03AA4F-E932-404B-A44C-8FB9BA120A75}">
      <dgm:prSet custT="1"/>
      <dgm:spPr/>
      <dgm:t>
        <a:bodyPr/>
        <a:lstStyle/>
        <a:p>
          <a:endParaRPr lang="zh-TW" altLang="en-US" sz="2000"/>
        </a:p>
      </dgm:t>
    </dgm:pt>
    <dgm:pt modelId="{CE7398DA-457B-4C7F-8A08-5496C08C0F75}">
      <dgm:prSet phldrT="[文字]" custT="1"/>
      <dgm:spPr/>
      <dgm:t>
        <a:bodyPr/>
        <a:lstStyle/>
        <a:p>
          <a:r>
            <a:rPr lang="zh-TW" altLang="en-US" sz="2000" dirty="0"/>
            <a:t>實驗結束後，受試者會填寫一份有關人口統計資料的問卷，並收到一開始簽署的同意書的副本</a:t>
          </a:r>
        </a:p>
      </dgm:t>
    </dgm:pt>
    <dgm:pt modelId="{8B7DAD37-7F16-4135-8D55-162190AC3952}" type="parTrans" cxnId="{F23C9233-0EBE-4376-943E-9A5ED6A2F6CD}">
      <dgm:prSet/>
      <dgm:spPr/>
      <dgm:t>
        <a:bodyPr/>
        <a:lstStyle/>
        <a:p>
          <a:endParaRPr lang="zh-TW" altLang="en-US" sz="2000"/>
        </a:p>
      </dgm:t>
    </dgm:pt>
    <dgm:pt modelId="{9B4D4586-0311-445C-94AC-2879CD7E726C}" type="sibTrans" cxnId="{F23C9233-0EBE-4376-943E-9A5ED6A2F6CD}">
      <dgm:prSet/>
      <dgm:spPr/>
      <dgm:t>
        <a:bodyPr/>
        <a:lstStyle/>
        <a:p>
          <a:endParaRPr lang="zh-TW" altLang="en-US" sz="2000"/>
        </a:p>
      </dgm:t>
    </dgm:pt>
    <dgm:pt modelId="{71109328-F575-4FB3-A5B4-682E1CCE2BFA}">
      <dgm:prSet custT="1"/>
      <dgm:spPr/>
      <dgm:t>
        <a:bodyPr/>
        <a:lstStyle/>
        <a:p>
          <a:r>
            <a:rPr lang="zh-TW" altLang="en-US" sz="2000" dirty="0"/>
            <a:t>在試駕時，讓受試者熟悉場景，及練習保持穩定的速度</a:t>
          </a:r>
        </a:p>
      </dgm:t>
    </dgm:pt>
    <dgm:pt modelId="{B3819013-8FC9-4E3D-97D9-ABA2685A3C92}" type="parTrans" cxnId="{A54E09C6-E09D-407B-B5EB-0D6706181AAD}">
      <dgm:prSet/>
      <dgm:spPr/>
      <dgm:t>
        <a:bodyPr/>
        <a:lstStyle/>
        <a:p>
          <a:endParaRPr lang="zh-TW" altLang="en-US" sz="2000"/>
        </a:p>
      </dgm:t>
    </dgm:pt>
    <dgm:pt modelId="{4D80D0D1-632C-4543-AB49-6AD1854B2036}" type="sibTrans" cxnId="{A54E09C6-E09D-407B-B5EB-0D6706181AAD}">
      <dgm:prSet custT="1"/>
      <dgm:spPr/>
      <dgm:t>
        <a:bodyPr/>
        <a:lstStyle/>
        <a:p>
          <a:endParaRPr lang="zh-TW" altLang="en-US" sz="2000"/>
        </a:p>
      </dgm:t>
    </dgm:pt>
    <dgm:pt modelId="{39844A73-975F-4A26-99EC-6234538C54FA}">
      <dgm:prSet custT="1"/>
      <dgm:spPr/>
      <dgm:t>
        <a:bodyPr/>
        <a:lstStyle/>
        <a:p>
          <a:r>
            <a:rPr lang="zh-TW" altLang="en-US" sz="2000" dirty="0"/>
            <a:t>實驗開始，同時進行駕駛任務及次要任務</a:t>
          </a:r>
          <a:r>
            <a:rPr lang="en-US" altLang="zh-TW" sz="2000" dirty="0"/>
            <a:t>(</a:t>
          </a:r>
          <a:r>
            <a:rPr lang="zh-TW" altLang="en-US" sz="2000" dirty="0"/>
            <a:t>無任務、自然手機通話、發短信</a:t>
          </a:r>
          <a:r>
            <a:rPr lang="en-US" altLang="zh-TW" sz="2000" dirty="0"/>
            <a:t>)</a:t>
          </a:r>
          <a:endParaRPr lang="zh-TW" altLang="en-US" sz="2000" dirty="0"/>
        </a:p>
      </dgm:t>
    </dgm:pt>
    <dgm:pt modelId="{E9B032A5-94A6-4481-AFB5-A206A99F443C}" type="parTrans" cxnId="{5946C34F-B111-4CFC-BDC2-5A99F70FC405}">
      <dgm:prSet/>
      <dgm:spPr/>
      <dgm:t>
        <a:bodyPr/>
        <a:lstStyle/>
        <a:p>
          <a:endParaRPr lang="zh-TW" altLang="en-US" sz="2000"/>
        </a:p>
      </dgm:t>
    </dgm:pt>
    <dgm:pt modelId="{12A6EA13-9EC9-488A-92FC-48E7985F6D40}" type="sibTrans" cxnId="{5946C34F-B111-4CFC-BDC2-5A99F70FC405}">
      <dgm:prSet custT="1"/>
      <dgm:spPr/>
      <dgm:t>
        <a:bodyPr/>
        <a:lstStyle/>
        <a:p>
          <a:endParaRPr lang="zh-TW" altLang="en-US" sz="2000"/>
        </a:p>
      </dgm:t>
    </dgm:pt>
    <dgm:pt modelId="{D8976385-7828-40EB-BAB6-458C4C1853B0}" type="pres">
      <dgm:prSet presAssocID="{68900834-55E4-428C-ABDE-5448470AFF59}" presName="outerComposite" presStyleCnt="0">
        <dgm:presLayoutVars>
          <dgm:chMax val="5"/>
          <dgm:dir/>
          <dgm:resizeHandles val="exact"/>
        </dgm:presLayoutVars>
      </dgm:prSet>
      <dgm:spPr/>
    </dgm:pt>
    <dgm:pt modelId="{FBD7C204-27D7-4D86-BEED-89B2783EC3AA}" type="pres">
      <dgm:prSet presAssocID="{68900834-55E4-428C-ABDE-5448470AFF59}" presName="dummyMaxCanvas" presStyleCnt="0">
        <dgm:presLayoutVars/>
      </dgm:prSet>
      <dgm:spPr/>
    </dgm:pt>
    <dgm:pt modelId="{D42374A5-02D9-4646-A78A-032A1EDEAA2C}" type="pres">
      <dgm:prSet presAssocID="{68900834-55E4-428C-ABDE-5448470AFF59}" presName="FiveNodes_1" presStyleLbl="node1" presStyleIdx="0" presStyleCnt="5">
        <dgm:presLayoutVars>
          <dgm:bulletEnabled val="1"/>
        </dgm:presLayoutVars>
      </dgm:prSet>
      <dgm:spPr/>
    </dgm:pt>
    <dgm:pt modelId="{C094DB52-700B-42D0-BFC1-040E23CAAE71}" type="pres">
      <dgm:prSet presAssocID="{68900834-55E4-428C-ABDE-5448470AFF59}" presName="FiveNodes_2" presStyleLbl="node1" presStyleIdx="1" presStyleCnt="5">
        <dgm:presLayoutVars>
          <dgm:bulletEnabled val="1"/>
        </dgm:presLayoutVars>
      </dgm:prSet>
      <dgm:spPr/>
    </dgm:pt>
    <dgm:pt modelId="{9EB223FB-974B-474D-8C04-27A8F8585E1E}" type="pres">
      <dgm:prSet presAssocID="{68900834-55E4-428C-ABDE-5448470AFF59}" presName="FiveNodes_3" presStyleLbl="node1" presStyleIdx="2" presStyleCnt="5">
        <dgm:presLayoutVars>
          <dgm:bulletEnabled val="1"/>
        </dgm:presLayoutVars>
      </dgm:prSet>
      <dgm:spPr/>
    </dgm:pt>
    <dgm:pt modelId="{AAC46275-AD47-403F-A11D-AB7005287047}" type="pres">
      <dgm:prSet presAssocID="{68900834-55E4-428C-ABDE-5448470AFF59}" presName="FiveNodes_4" presStyleLbl="node1" presStyleIdx="3" presStyleCnt="5">
        <dgm:presLayoutVars>
          <dgm:bulletEnabled val="1"/>
        </dgm:presLayoutVars>
      </dgm:prSet>
      <dgm:spPr/>
    </dgm:pt>
    <dgm:pt modelId="{40D044B1-B2A3-43FD-9C32-A3E671DD9EF3}" type="pres">
      <dgm:prSet presAssocID="{68900834-55E4-428C-ABDE-5448470AFF59}" presName="FiveNodes_5" presStyleLbl="node1" presStyleIdx="4" presStyleCnt="5">
        <dgm:presLayoutVars>
          <dgm:bulletEnabled val="1"/>
        </dgm:presLayoutVars>
      </dgm:prSet>
      <dgm:spPr/>
    </dgm:pt>
    <dgm:pt modelId="{BFC3FDFC-CED6-43B4-9061-E4B5691874DC}" type="pres">
      <dgm:prSet presAssocID="{68900834-55E4-428C-ABDE-5448470AFF59}" presName="FiveConn_1-2" presStyleLbl="fgAccFollowNode1" presStyleIdx="0" presStyleCnt="4">
        <dgm:presLayoutVars>
          <dgm:bulletEnabled val="1"/>
        </dgm:presLayoutVars>
      </dgm:prSet>
      <dgm:spPr/>
    </dgm:pt>
    <dgm:pt modelId="{A74D6D90-81AB-4D06-BDD8-C7B82C4563F5}" type="pres">
      <dgm:prSet presAssocID="{68900834-55E4-428C-ABDE-5448470AFF59}" presName="FiveConn_2-3" presStyleLbl="fgAccFollowNode1" presStyleIdx="1" presStyleCnt="4">
        <dgm:presLayoutVars>
          <dgm:bulletEnabled val="1"/>
        </dgm:presLayoutVars>
      </dgm:prSet>
      <dgm:spPr/>
    </dgm:pt>
    <dgm:pt modelId="{F76B913C-EC87-4447-8082-1DD20BBE5915}" type="pres">
      <dgm:prSet presAssocID="{68900834-55E4-428C-ABDE-5448470AFF59}" presName="FiveConn_3-4" presStyleLbl="fgAccFollowNode1" presStyleIdx="2" presStyleCnt="4">
        <dgm:presLayoutVars>
          <dgm:bulletEnabled val="1"/>
        </dgm:presLayoutVars>
      </dgm:prSet>
      <dgm:spPr/>
    </dgm:pt>
    <dgm:pt modelId="{7209B166-6805-41D2-936D-DCBCD7C1E556}" type="pres">
      <dgm:prSet presAssocID="{68900834-55E4-428C-ABDE-5448470AFF59}" presName="FiveConn_4-5" presStyleLbl="fgAccFollowNode1" presStyleIdx="3" presStyleCnt="4">
        <dgm:presLayoutVars>
          <dgm:bulletEnabled val="1"/>
        </dgm:presLayoutVars>
      </dgm:prSet>
      <dgm:spPr/>
    </dgm:pt>
    <dgm:pt modelId="{9F04D737-5CBE-4D03-98E6-4C4E173F2F05}" type="pres">
      <dgm:prSet presAssocID="{68900834-55E4-428C-ABDE-5448470AFF59}" presName="FiveNodes_1_text" presStyleLbl="node1" presStyleIdx="4" presStyleCnt="5">
        <dgm:presLayoutVars>
          <dgm:bulletEnabled val="1"/>
        </dgm:presLayoutVars>
      </dgm:prSet>
      <dgm:spPr/>
    </dgm:pt>
    <dgm:pt modelId="{9F487FD3-CCF3-4EA9-9262-2F78378A900C}" type="pres">
      <dgm:prSet presAssocID="{68900834-55E4-428C-ABDE-5448470AFF59}" presName="FiveNodes_2_text" presStyleLbl="node1" presStyleIdx="4" presStyleCnt="5">
        <dgm:presLayoutVars>
          <dgm:bulletEnabled val="1"/>
        </dgm:presLayoutVars>
      </dgm:prSet>
      <dgm:spPr/>
    </dgm:pt>
    <dgm:pt modelId="{9462AC60-F4CE-45C9-B4D5-A00DE1D0B877}" type="pres">
      <dgm:prSet presAssocID="{68900834-55E4-428C-ABDE-5448470AFF59}" presName="FiveNodes_3_text" presStyleLbl="node1" presStyleIdx="4" presStyleCnt="5">
        <dgm:presLayoutVars>
          <dgm:bulletEnabled val="1"/>
        </dgm:presLayoutVars>
      </dgm:prSet>
      <dgm:spPr/>
    </dgm:pt>
    <dgm:pt modelId="{12D57306-8598-40D8-ABFB-A24241A9EB7F}" type="pres">
      <dgm:prSet presAssocID="{68900834-55E4-428C-ABDE-5448470AFF59}" presName="FiveNodes_4_text" presStyleLbl="node1" presStyleIdx="4" presStyleCnt="5">
        <dgm:presLayoutVars>
          <dgm:bulletEnabled val="1"/>
        </dgm:presLayoutVars>
      </dgm:prSet>
      <dgm:spPr/>
    </dgm:pt>
    <dgm:pt modelId="{E2CE1B91-575D-426F-AD65-16084293E1FB}" type="pres">
      <dgm:prSet presAssocID="{68900834-55E4-428C-ABDE-5448470AFF59}" presName="FiveNodes_5_text" presStyleLbl="node1" presStyleIdx="4" presStyleCnt="5">
        <dgm:presLayoutVars>
          <dgm:bulletEnabled val="1"/>
        </dgm:presLayoutVars>
      </dgm:prSet>
      <dgm:spPr/>
    </dgm:pt>
  </dgm:ptLst>
  <dgm:cxnLst>
    <dgm:cxn modelId="{A5F7D204-894C-46D9-B167-81C64221467F}" type="presOf" srcId="{B4D06EAF-FCF1-4249-BF6D-C268A9141D86}" destId="{D42374A5-02D9-4646-A78A-032A1EDEAA2C}" srcOrd="0" destOrd="0" presId="urn:microsoft.com/office/officeart/2005/8/layout/vProcess5"/>
    <dgm:cxn modelId="{7CD1CF0E-2E64-4853-9CE5-941365D352B1}" type="presOf" srcId="{CE7398DA-457B-4C7F-8A08-5496C08C0F75}" destId="{E2CE1B91-575D-426F-AD65-16084293E1FB}" srcOrd="1" destOrd="0" presId="urn:microsoft.com/office/officeart/2005/8/layout/vProcess5"/>
    <dgm:cxn modelId="{ACFEFD0E-59CB-4E31-AAE3-0DF8C6FFD7E3}" type="presOf" srcId="{12A6EA13-9EC9-488A-92FC-48E7985F6D40}" destId="{F76B913C-EC87-4447-8082-1DD20BBE5915}" srcOrd="0" destOrd="0" presId="urn:microsoft.com/office/officeart/2005/8/layout/vProcess5"/>
    <dgm:cxn modelId="{DE69D516-58B2-48A0-A6E3-0220AB816556}" type="presOf" srcId="{B4D06EAF-FCF1-4249-BF6D-C268A9141D86}" destId="{9F04D737-5CBE-4D03-98E6-4C4E173F2F05}" srcOrd="1" destOrd="0" presId="urn:microsoft.com/office/officeart/2005/8/layout/vProcess5"/>
    <dgm:cxn modelId="{B671CC23-D863-4DED-BB70-9CA75474A57E}" type="presOf" srcId="{71109328-F575-4FB3-A5B4-682E1CCE2BFA}" destId="{9F487FD3-CCF3-4EA9-9262-2F78378A900C}" srcOrd="1" destOrd="0" presId="urn:microsoft.com/office/officeart/2005/8/layout/vProcess5"/>
    <dgm:cxn modelId="{F23C9233-0EBE-4376-943E-9A5ED6A2F6CD}" srcId="{68900834-55E4-428C-ABDE-5448470AFF59}" destId="{CE7398DA-457B-4C7F-8A08-5496C08C0F75}" srcOrd="4" destOrd="0" parTransId="{8B7DAD37-7F16-4135-8D55-162190AC3952}" sibTransId="{9B4D4586-0311-445C-94AC-2879CD7E726C}"/>
    <dgm:cxn modelId="{38C96963-C44B-4961-A14D-6D152F254923}" srcId="{68900834-55E4-428C-ABDE-5448470AFF59}" destId="{B4D06EAF-FCF1-4249-BF6D-C268A9141D86}" srcOrd="0" destOrd="0" parTransId="{8F6308F6-908E-4C68-9677-14E78E69C355}" sibTransId="{7B7116D7-F43D-43B4-A472-FCC2BA1F495E}"/>
    <dgm:cxn modelId="{5EA62247-BC14-4BE1-914D-23A2445D9BAC}" type="presOf" srcId="{39844A73-975F-4A26-99EC-6234538C54FA}" destId="{9EB223FB-974B-474D-8C04-27A8F8585E1E}" srcOrd="0" destOrd="0" presId="urn:microsoft.com/office/officeart/2005/8/layout/vProcess5"/>
    <dgm:cxn modelId="{B393AF69-09FF-4730-AC71-0B76578AA1BE}" type="presOf" srcId="{25A150C9-E97A-43DC-85E4-8487BCEE6485}" destId="{12D57306-8598-40D8-ABFB-A24241A9EB7F}" srcOrd="1" destOrd="0" presId="urn:microsoft.com/office/officeart/2005/8/layout/vProcess5"/>
    <dgm:cxn modelId="{7D03AA4F-E932-404B-A44C-8FB9BA120A75}" srcId="{68900834-55E4-428C-ABDE-5448470AFF59}" destId="{25A150C9-E97A-43DC-85E4-8487BCEE6485}" srcOrd="3" destOrd="0" parTransId="{60171A02-DC4C-4AF6-828E-BA5EDE8ACC14}" sibTransId="{1BDC57E4-D71F-4BE4-AEBA-99D2712FE7F4}"/>
    <dgm:cxn modelId="{5946C34F-B111-4CFC-BDC2-5A99F70FC405}" srcId="{68900834-55E4-428C-ABDE-5448470AFF59}" destId="{39844A73-975F-4A26-99EC-6234538C54FA}" srcOrd="2" destOrd="0" parTransId="{E9B032A5-94A6-4481-AFB5-A206A99F443C}" sibTransId="{12A6EA13-9EC9-488A-92FC-48E7985F6D40}"/>
    <dgm:cxn modelId="{373B8F74-C646-456F-9654-735C2FDDC617}" type="presOf" srcId="{39844A73-975F-4A26-99EC-6234538C54FA}" destId="{9462AC60-F4CE-45C9-B4D5-A00DE1D0B877}" srcOrd="1" destOrd="0" presId="urn:microsoft.com/office/officeart/2005/8/layout/vProcess5"/>
    <dgm:cxn modelId="{30C1BF89-4A0A-4D34-9D9D-E3C93D98A9EC}" type="presOf" srcId="{68900834-55E4-428C-ABDE-5448470AFF59}" destId="{D8976385-7828-40EB-BAB6-458C4C1853B0}" srcOrd="0" destOrd="0" presId="urn:microsoft.com/office/officeart/2005/8/layout/vProcess5"/>
    <dgm:cxn modelId="{4A7D0D98-7D61-4B58-A0C0-1E9E3B8FEC39}" type="presOf" srcId="{1BDC57E4-D71F-4BE4-AEBA-99D2712FE7F4}" destId="{7209B166-6805-41D2-936D-DCBCD7C1E556}" srcOrd="0" destOrd="0" presId="urn:microsoft.com/office/officeart/2005/8/layout/vProcess5"/>
    <dgm:cxn modelId="{A7BDEC9F-EF7B-4597-AFEF-597BC69C8E50}" type="presOf" srcId="{7B7116D7-F43D-43B4-A472-FCC2BA1F495E}" destId="{BFC3FDFC-CED6-43B4-9061-E4B5691874DC}" srcOrd="0" destOrd="0" presId="urn:microsoft.com/office/officeart/2005/8/layout/vProcess5"/>
    <dgm:cxn modelId="{3A495DAA-A837-4DC8-9368-0761B55F23BB}" type="presOf" srcId="{4D80D0D1-632C-4543-AB49-6AD1854B2036}" destId="{A74D6D90-81AB-4D06-BDD8-C7B82C4563F5}" srcOrd="0" destOrd="0" presId="urn:microsoft.com/office/officeart/2005/8/layout/vProcess5"/>
    <dgm:cxn modelId="{518B87B8-F11A-43D6-A381-98907F696CCB}" type="presOf" srcId="{25A150C9-E97A-43DC-85E4-8487BCEE6485}" destId="{AAC46275-AD47-403F-A11D-AB7005287047}" srcOrd="0" destOrd="0" presId="urn:microsoft.com/office/officeart/2005/8/layout/vProcess5"/>
    <dgm:cxn modelId="{A54E09C6-E09D-407B-B5EB-0D6706181AAD}" srcId="{68900834-55E4-428C-ABDE-5448470AFF59}" destId="{71109328-F575-4FB3-A5B4-682E1CCE2BFA}" srcOrd="1" destOrd="0" parTransId="{B3819013-8FC9-4E3D-97D9-ABA2685A3C92}" sibTransId="{4D80D0D1-632C-4543-AB49-6AD1854B2036}"/>
    <dgm:cxn modelId="{127DAAC9-E755-45BB-AE8A-7989CFF9441B}" type="presOf" srcId="{CE7398DA-457B-4C7F-8A08-5496C08C0F75}" destId="{40D044B1-B2A3-43FD-9C32-A3E671DD9EF3}" srcOrd="0" destOrd="0" presId="urn:microsoft.com/office/officeart/2005/8/layout/vProcess5"/>
    <dgm:cxn modelId="{AB3114F6-F594-4933-A12D-092134C60E3E}" type="presOf" srcId="{71109328-F575-4FB3-A5B4-682E1CCE2BFA}" destId="{C094DB52-700B-42D0-BFC1-040E23CAAE71}" srcOrd="0" destOrd="0" presId="urn:microsoft.com/office/officeart/2005/8/layout/vProcess5"/>
    <dgm:cxn modelId="{FD4B9AED-D114-4D91-BF9D-98384F260F0C}" type="presParOf" srcId="{D8976385-7828-40EB-BAB6-458C4C1853B0}" destId="{FBD7C204-27D7-4D86-BEED-89B2783EC3AA}" srcOrd="0" destOrd="0" presId="urn:microsoft.com/office/officeart/2005/8/layout/vProcess5"/>
    <dgm:cxn modelId="{9BD55DC5-0AB4-4F7E-8CBD-D5D66039217A}" type="presParOf" srcId="{D8976385-7828-40EB-BAB6-458C4C1853B0}" destId="{D42374A5-02D9-4646-A78A-032A1EDEAA2C}" srcOrd="1" destOrd="0" presId="urn:microsoft.com/office/officeart/2005/8/layout/vProcess5"/>
    <dgm:cxn modelId="{F0D5D014-B8CE-487D-80BF-2395743CD0BF}" type="presParOf" srcId="{D8976385-7828-40EB-BAB6-458C4C1853B0}" destId="{C094DB52-700B-42D0-BFC1-040E23CAAE71}" srcOrd="2" destOrd="0" presId="urn:microsoft.com/office/officeart/2005/8/layout/vProcess5"/>
    <dgm:cxn modelId="{6B78FD02-8346-4032-85D5-83E2FCA29ABB}" type="presParOf" srcId="{D8976385-7828-40EB-BAB6-458C4C1853B0}" destId="{9EB223FB-974B-474D-8C04-27A8F8585E1E}" srcOrd="3" destOrd="0" presId="urn:microsoft.com/office/officeart/2005/8/layout/vProcess5"/>
    <dgm:cxn modelId="{81FA2BC6-B2DC-4CF5-A297-F7712ED60539}" type="presParOf" srcId="{D8976385-7828-40EB-BAB6-458C4C1853B0}" destId="{AAC46275-AD47-403F-A11D-AB7005287047}" srcOrd="4" destOrd="0" presId="urn:microsoft.com/office/officeart/2005/8/layout/vProcess5"/>
    <dgm:cxn modelId="{F7CEF7D4-875B-43C0-91FC-BD499BBA8D6F}" type="presParOf" srcId="{D8976385-7828-40EB-BAB6-458C4C1853B0}" destId="{40D044B1-B2A3-43FD-9C32-A3E671DD9EF3}" srcOrd="5" destOrd="0" presId="urn:microsoft.com/office/officeart/2005/8/layout/vProcess5"/>
    <dgm:cxn modelId="{5EF1BC6D-E671-4B13-AD68-AA566E69C88E}" type="presParOf" srcId="{D8976385-7828-40EB-BAB6-458C4C1853B0}" destId="{BFC3FDFC-CED6-43B4-9061-E4B5691874DC}" srcOrd="6" destOrd="0" presId="urn:microsoft.com/office/officeart/2005/8/layout/vProcess5"/>
    <dgm:cxn modelId="{D059B11B-410E-46BA-A4AF-38195153F122}" type="presParOf" srcId="{D8976385-7828-40EB-BAB6-458C4C1853B0}" destId="{A74D6D90-81AB-4D06-BDD8-C7B82C4563F5}" srcOrd="7" destOrd="0" presId="urn:microsoft.com/office/officeart/2005/8/layout/vProcess5"/>
    <dgm:cxn modelId="{9432E446-CD7D-435B-8879-99CE62CAC5C2}" type="presParOf" srcId="{D8976385-7828-40EB-BAB6-458C4C1853B0}" destId="{F76B913C-EC87-4447-8082-1DD20BBE5915}" srcOrd="8" destOrd="0" presId="urn:microsoft.com/office/officeart/2005/8/layout/vProcess5"/>
    <dgm:cxn modelId="{61D54A6E-191C-4481-9208-9F5193F7B48E}" type="presParOf" srcId="{D8976385-7828-40EB-BAB6-458C4C1853B0}" destId="{7209B166-6805-41D2-936D-DCBCD7C1E556}" srcOrd="9" destOrd="0" presId="urn:microsoft.com/office/officeart/2005/8/layout/vProcess5"/>
    <dgm:cxn modelId="{282EDB74-8844-4883-8E22-033E0BEA8B9F}" type="presParOf" srcId="{D8976385-7828-40EB-BAB6-458C4C1853B0}" destId="{9F04D737-5CBE-4D03-98E6-4C4E173F2F05}" srcOrd="10" destOrd="0" presId="urn:microsoft.com/office/officeart/2005/8/layout/vProcess5"/>
    <dgm:cxn modelId="{828B2DA5-FF43-4A45-9372-47BD29182390}" type="presParOf" srcId="{D8976385-7828-40EB-BAB6-458C4C1853B0}" destId="{9F487FD3-CCF3-4EA9-9262-2F78378A900C}" srcOrd="11" destOrd="0" presId="urn:microsoft.com/office/officeart/2005/8/layout/vProcess5"/>
    <dgm:cxn modelId="{EBF9A384-2409-4105-9AF8-1B9E945212C9}" type="presParOf" srcId="{D8976385-7828-40EB-BAB6-458C4C1853B0}" destId="{9462AC60-F4CE-45C9-B4D5-A00DE1D0B877}" srcOrd="12" destOrd="0" presId="urn:microsoft.com/office/officeart/2005/8/layout/vProcess5"/>
    <dgm:cxn modelId="{85EE7D16-EC77-4779-AD99-37C740235B3F}" type="presParOf" srcId="{D8976385-7828-40EB-BAB6-458C4C1853B0}" destId="{12D57306-8598-40D8-ABFB-A24241A9EB7F}" srcOrd="13" destOrd="0" presId="urn:microsoft.com/office/officeart/2005/8/layout/vProcess5"/>
    <dgm:cxn modelId="{7A2C2020-C156-40BE-BBD8-71BB34797C66}" type="presParOf" srcId="{D8976385-7828-40EB-BAB6-458C4C1853B0}" destId="{E2CE1B91-575D-426F-AD65-16084293E1FB}" srcOrd="14"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2374A5-02D9-4646-A78A-032A1EDEAA2C}">
      <dsp:nvSpPr>
        <dsp:cNvPr id="0" name=""/>
        <dsp:cNvSpPr/>
      </dsp:nvSpPr>
      <dsp:spPr>
        <a:xfrm>
          <a:off x="0" y="0"/>
          <a:ext cx="7601950" cy="886396"/>
        </a:xfrm>
        <a:prstGeom prst="roundRect">
          <a:avLst>
            <a:gd name="adj" fmla="val 1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zh-TW" altLang="en-US" sz="2000" kern="1200" dirty="0">
              <a:latin typeface="+mn-ea"/>
              <a:ea typeface="+mn-ea"/>
            </a:rPr>
            <a:t>簽署書面同意</a:t>
          </a:r>
        </a:p>
      </dsp:txBody>
      <dsp:txXfrm>
        <a:off x="25962" y="25962"/>
        <a:ext cx="6541750" cy="834472"/>
      </dsp:txXfrm>
    </dsp:sp>
    <dsp:sp modelId="{C094DB52-700B-42D0-BFC1-040E23CAAE71}">
      <dsp:nvSpPr>
        <dsp:cNvPr id="0" name=""/>
        <dsp:cNvSpPr/>
      </dsp:nvSpPr>
      <dsp:spPr>
        <a:xfrm>
          <a:off x="567678" y="1009507"/>
          <a:ext cx="7601950" cy="886396"/>
        </a:xfrm>
        <a:prstGeom prst="roundRect">
          <a:avLst>
            <a:gd name="adj" fmla="val 1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zh-TW" altLang="en-US" sz="2000" kern="1200" dirty="0">
              <a:latin typeface="+mn-ea"/>
              <a:ea typeface="+mn-ea"/>
            </a:rPr>
            <a:t>取得受試者手機號碼，並確認受試者可以透過</a:t>
          </a:r>
          <a:r>
            <a:rPr lang="en-US" altLang="zh-TW" sz="2000" kern="1200" dirty="0">
              <a:latin typeface="+mn-ea"/>
              <a:ea typeface="+mn-ea"/>
            </a:rPr>
            <a:t>Google</a:t>
          </a:r>
          <a:r>
            <a:rPr lang="zh-TW" altLang="en-US" sz="2000" kern="1200" dirty="0">
              <a:latin typeface="+mn-ea"/>
              <a:ea typeface="+mn-ea"/>
            </a:rPr>
            <a:t>語音平台接收到研究助理的電話及短信</a:t>
          </a:r>
        </a:p>
      </dsp:txBody>
      <dsp:txXfrm>
        <a:off x="593640" y="1035469"/>
        <a:ext cx="6406190" cy="834472"/>
      </dsp:txXfrm>
    </dsp:sp>
    <dsp:sp modelId="{9EB223FB-974B-474D-8C04-27A8F8585E1E}">
      <dsp:nvSpPr>
        <dsp:cNvPr id="0" name=""/>
        <dsp:cNvSpPr/>
      </dsp:nvSpPr>
      <dsp:spPr>
        <a:xfrm>
          <a:off x="1135356" y="2019014"/>
          <a:ext cx="7601950" cy="886396"/>
        </a:xfrm>
        <a:prstGeom prst="roundRect">
          <a:avLst>
            <a:gd name="adj" fmla="val 1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zh-TW" altLang="en-US" sz="2000" kern="1200" dirty="0">
              <a:latin typeface="+mn-ea"/>
              <a:ea typeface="+mn-ea"/>
            </a:rPr>
            <a:t>讓受試者穿戴上心率監測器</a:t>
          </a:r>
        </a:p>
      </dsp:txBody>
      <dsp:txXfrm>
        <a:off x="1161318" y="2044976"/>
        <a:ext cx="6406190" cy="834472"/>
      </dsp:txXfrm>
    </dsp:sp>
    <dsp:sp modelId="{AAC46275-AD47-403F-A11D-AB7005287047}">
      <dsp:nvSpPr>
        <dsp:cNvPr id="0" name=""/>
        <dsp:cNvSpPr/>
      </dsp:nvSpPr>
      <dsp:spPr>
        <a:xfrm>
          <a:off x="1703034" y="3028521"/>
          <a:ext cx="7601950" cy="886396"/>
        </a:xfrm>
        <a:prstGeom prst="roundRect">
          <a:avLst>
            <a:gd name="adj" fmla="val 1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zh-TW" altLang="en-US" sz="2000" kern="1200" dirty="0">
              <a:latin typeface="+mn-ea"/>
              <a:ea typeface="+mn-ea"/>
            </a:rPr>
            <a:t>進入駕駛模擬室，先讓受試者閱讀</a:t>
          </a:r>
          <a:r>
            <a:rPr lang="en-US" altLang="zh-TW" sz="2000" kern="1200" dirty="0">
              <a:latin typeface="+mn-ea"/>
              <a:ea typeface="+mn-ea"/>
            </a:rPr>
            <a:t>5</a:t>
          </a:r>
          <a:r>
            <a:rPr lang="zh-TW" altLang="en-US" sz="2000" kern="1200" dirty="0">
              <a:latin typeface="+mn-ea"/>
              <a:ea typeface="+mn-ea"/>
            </a:rPr>
            <a:t>分鐘雜誌，以取得平均安靜心跳</a:t>
          </a:r>
        </a:p>
      </dsp:txBody>
      <dsp:txXfrm>
        <a:off x="1728996" y="3054483"/>
        <a:ext cx="6406190" cy="834472"/>
      </dsp:txXfrm>
    </dsp:sp>
    <dsp:sp modelId="{40D044B1-B2A3-43FD-9C32-A3E671DD9EF3}">
      <dsp:nvSpPr>
        <dsp:cNvPr id="0" name=""/>
        <dsp:cNvSpPr/>
      </dsp:nvSpPr>
      <dsp:spPr>
        <a:xfrm>
          <a:off x="2270712" y="4038028"/>
          <a:ext cx="7601950" cy="886396"/>
        </a:xfrm>
        <a:prstGeom prst="roundRect">
          <a:avLst>
            <a:gd name="adj" fmla="val 1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zh-TW" altLang="en-US" sz="2000" kern="1200" dirty="0">
              <a:latin typeface="+mn-ea"/>
              <a:ea typeface="+mn-ea"/>
            </a:rPr>
            <a:t>結束後，量測受試者血壓</a:t>
          </a:r>
        </a:p>
      </dsp:txBody>
      <dsp:txXfrm>
        <a:off x="2296674" y="4063990"/>
        <a:ext cx="6406190" cy="834472"/>
      </dsp:txXfrm>
    </dsp:sp>
    <dsp:sp modelId="{BFC3FDFC-CED6-43B4-9061-E4B5691874DC}">
      <dsp:nvSpPr>
        <dsp:cNvPr id="0" name=""/>
        <dsp:cNvSpPr/>
      </dsp:nvSpPr>
      <dsp:spPr>
        <a:xfrm>
          <a:off x="7025792" y="647561"/>
          <a:ext cx="576157" cy="576157"/>
        </a:xfrm>
        <a:prstGeom prst="downArrow">
          <a:avLst>
            <a:gd name="adj1" fmla="val 55000"/>
            <a:gd name="adj2" fmla="val 45000"/>
          </a:avLst>
        </a:prstGeom>
        <a:solidFill>
          <a:schemeClr val="accent4">
            <a:alpha val="90000"/>
            <a:tint val="40000"/>
            <a:hueOff val="0"/>
            <a:satOff val="0"/>
            <a:lumOff val="0"/>
            <a:alphaOff val="0"/>
          </a:schemeClr>
        </a:solidFill>
        <a:ln w="1905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lang="zh-TW" altLang="en-US" sz="2000" kern="1200">
            <a:latin typeface="+mn-ea"/>
            <a:ea typeface="+mn-ea"/>
          </a:endParaRPr>
        </a:p>
      </dsp:txBody>
      <dsp:txXfrm>
        <a:off x="7155427" y="647561"/>
        <a:ext cx="316887" cy="433558"/>
      </dsp:txXfrm>
    </dsp:sp>
    <dsp:sp modelId="{A74D6D90-81AB-4D06-BDD8-C7B82C4563F5}">
      <dsp:nvSpPr>
        <dsp:cNvPr id="0" name=""/>
        <dsp:cNvSpPr/>
      </dsp:nvSpPr>
      <dsp:spPr>
        <a:xfrm>
          <a:off x="7593470" y="1657069"/>
          <a:ext cx="576157" cy="576157"/>
        </a:xfrm>
        <a:prstGeom prst="downArrow">
          <a:avLst>
            <a:gd name="adj1" fmla="val 55000"/>
            <a:gd name="adj2" fmla="val 45000"/>
          </a:avLst>
        </a:prstGeom>
        <a:solidFill>
          <a:schemeClr val="accent4">
            <a:alpha val="90000"/>
            <a:tint val="40000"/>
            <a:hueOff val="0"/>
            <a:satOff val="0"/>
            <a:lumOff val="0"/>
            <a:alphaOff val="0"/>
          </a:schemeClr>
        </a:solidFill>
        <a:ln w="1905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lang="zh-TW" altLang="en-US" sz="2000" kern="1200">
            <a:latin typeface="+mn-ea"/>
            <a:ea typeface="+mn-ea"/>
          </a:endParaRPr>
        </a:p>
      </dsp:txBody>
      <dsp:txXfrm>
        <a:off x="7723105" y="1657069"/>
        <a:ext cx="316887" cy="433558"/>
      </dsp:txXfrm>
    </dsp:sp>
    <dsp:sp modelId="{F76B913C-EC87-4447-8082-1DD20BBE5915}">
      <dsp:nvSpPr>
        <dsp:cNvPr id="0" name=""/>
        <dsp:cNvSpPr/>
      </dsp:nvSpPr>
      <dsp:spPr>
        <a:xfrm>
          <a:off x="8161149" y="2651802"/>
          <a:ext cx="576157" cy="576157"/>
        </a:xfrm>
        <a:prstGeom prst="downArrow">
          <a:avLst>
            <a:gd name="adj1" fmla="val 55000"/>
            <a:gd name="adj2" fmla="val 45000"/>
          </a:avLst>
        </a:prstGeom>
        <a:solidFill>
          <a:schemeClr val="accent4">
            <a:alpha val="90000"/>
            <a:tint val="40000"/>
            <a:hueOff val="0"/>
            <a:satOff val="0"/>
            <a:lumOff val="0"/>
            <a:alphaOff val="0"/>
          </a:schemeClr>
        </a:solidFill>
        <a:ln w="1905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lang="zh-TW" altLang="en-US" sz="2000" kern="1200">
            <a:latin typeface="+mn-ea"/>
            <a:ea typeface="+mn-ea"/>
          </a:endParaRPr>
        </a:p>
      </dsp:txBody>
      <dsp:txXfrm>
        <a:off x="8290784" y="2651802"/>
        <a:ext cx="316887" cy="433558"/>
      </dsp:txXfrm>
    </dsp:sp>
    <dsp:sp modelId="{7209B166-6805-41D2-936D-DCBCD7C1E556}">
      <dsp:nvSpPr>
        <dsp:cNvPr id="0" name=""/>
        <dsp:cNvSpPr/>
      </dsp:nvSpPr>
      <dsp:spPr>
        <a:xfrm>
          <a:off x="8728827" y="3671158"/>
          <a:ext cx="576157" cy="576157"/>
        </a:xfrm>
        <a:prstGeom prst="downArrow">
          <a:avLst>
            <a:gd name="adj1" fmla="val 55000"/>
            <a:gd name="adj2" fmla="val 45000"/>
          </a:avLst>
        </a:prstGeom>
        <a:solidFill>
          <a:schemeClr val="accent4">
            <a:alpha val="90000"/>
            <a:tint val="40000"/>
            <a:hueOff val="0"/>
            <a:satOff val="0"/>
            <a:lumOff val="0"/>
            <a:alphaOff val="0"/>
          </a:schemeClr>
        </a:solidFill>
        <a:ln w="1905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lang="zh-TW" altLang="en-US" sz="2000" kern="1200">
            <a:latin typeface="+mn-ea"/>
            <a:ea typeface="+mn-ea"/>
          </a:endParaRPr>
        </a:p>
      </dsp:txBody>
      <dsp:txXfrm>
        <a:off x="8858462" y="3671158"/>
        <a:ext cx="316887" cy="4335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2374A5-02D9-4646-A78A-032A1EDEAA2C}">
      <dsp:nvSpPr>
        <dsp:cNvPr id="0" name=""/>
        <dsp:cNvSpPr/>
      </dsp:nvSpPr>
      <dsp:spPr>
        <a:xfrm>
          <a:off x="0" y="0"/>
          <a:ext cx="7601950" cy="886396"/>
        </a:xfrm>
        <a:prstGeom prst="roundRect">
          <a:avLst>
            <a:gd name="adj" fmla="val 1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zh-TW" altLang="en-US" sz="2000" kern="1200" dirty="0">
              <a:latin typeface="+mn-ea"/>
              <a:ea typeface="+mn-ea"/>
            </a:rPr>
            <a:t>告知受試者如何操作模擬器，並進行</a:t>
          </a:r>
          <a:r>
            <a:rPr lang="en-US" altLang="zh-TW" sz="2000" kern="1200" dirty="0">
              <a:latin typeface="+mn-ea"/>
              <a:ea typeface="+mn-ea"/>
            </a:rPr>
            <a:t>5</a:t>
          </a:r>
          <a:r>
            <a:rPr lang="zh-TW" altLang="en-US" sz="2000" kern="1200" dirty="0">
              <a:latin typeface="+mn-ea"/>
              <a:ea typeface="+mn-ea"/>
            </a:rPr>
            <a:t>英里的試駕</a:t>
          </a:r>
        </a:p>
      </dsp:txBody>
      <dsp:txXfrm>
        <a:off x="25962" y="25962"/>
        <a:ext cx="6541750" cy="834472"/>
      </dsp:txXfrm>
    </dsp:sp>
    <dsp:sp modelId="{C094DB52-700B-42D0-BFC1-040E23CAAE71}">
      <dsp:nvSpPr>
        <dsp:cNvPr id="0" name=""/>
        <dsp:cNvSpPr/>
      </dsp:nvSpPr>
      <dsp:spPr>
        <a:xfrm>
          <a:off x="567678" y="1009507"/>
          <a:ext cx="7601950" cy="886396"/>
        </a:xfrm>
        <a:prstGeom prst="roundRect">
          <a:avLst>
            <a:gd name="adj" fmla="val 1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zh-TW" altLang="en-US" sz="2000" kern="1200" dirty="0"/>
            <a:t>在試駕時，讓受試者熟悉場景，及練習保持穩定的速度</a:t>
          </a:r>
        </a:p>
      </dsp:txBody>
      <dsp:txXfrm>
        <a:off x="593640" y="1035469"/>
        <a:ext cx="6406190" cy="834472"/>
      </dsp:txXfrm>
    </dsp:sp>
    <dsp:sp modelId="{9EB223FB-974B-474D-8C04-27A8F8585E1E}">
      <dsp:nvSpPr>
        <dsp:cNvPr id="0" name=""/>
        <dsp:cNvSpPr/>
      </dsp:nvSpPr>
      <dsp:spPr>
        <a:xfrm>
          <a:off x="1135356" y="2019014"/>
          <a:ext cx="7601950" cy="886396"/>
        </a:xfrm>
        <a:prstGeom prst="roundRect">
          <a:avLst>
            <a:gd name="adj" fmla="val 1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zh-TW" altLang="en-US" sz="2000" kern="1200" dirty="0"/>
            <a:t>實驗開始，同時進行駕駛任務及次要任務</a:t>
          </a:r>
          <a:r>
            <a:rPr lang="en-US" altLang="zh-TW" sz="2000" kern="1200" dirty="0"/>
            <a:t>(</a:t>
          </a:r>
          <a:r>
            <a:rPr lang="zh-TW" altLang="en-US" sz="2000" kern="1200" dirty="0"/>
            <a:t>無任務、自然手機通話、發短信</a:t>
          </a:r>
          <a:r>
            <a:rPr lang="en-US" altLang="zh-TW" sz="2000" kern="1200" dirty="0"/>
            <a:t>)</a:t>
          </a:r>
          <a:endParaRPr lang="zh-TW" altLang="en-US" sz="2000" kern="1200" dirty="0"/>
        </a:p>
      </dsp:txBody>
      <dsp:txXfrm>
        <a:off x="1161318" y="2044976"/>
        <a:ext cx="6406190" cy="834472"/>
      </dsp:txXfrm>
    </dsp:sp>
    <dsp:sp modelId="{AAC46275-AD47-403F-A11D-AB7005287047}">
      <dsp:nvSpPr>
        <dsp:cNvPr id="0" name=""/>
        <dsp:cNvSpPr/>
      </dsp:nvSpPr>
      <dsp:spPr>
        <a:xfrm>
          <a:off x="1703034" y="3028521"/>
          <a:ext cx="7601950" cy="886396"/>
        </a:xfrm>
        <a:prstGeom prst="roundRect">
          <a:avLst>
            <a:gd name="adj" fmla="val 1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zh-TW" altLang="en-US" sz="2000" kern="1200" dirty="0"/>
            <a:t>次要任務會以隨機的順序分配給受試者，並在受試者每行駛</a:t>
          </a:r>
          <a:r>
            <a:rPr lang="en-US" altLang="zh-TW" sz="2000" kern="1200" dirty="0"/>
            <a:t>5</a:t>
          </a:r>
          <a:r>
            <a:rPr lang="zh-TW" altLang="en-US" sz="2000" kern="1200" dirty="0"/>
            <a:t>公里時量測一次血壓</a:t>
          </a:r>
        </a:p>
      </dsp:txBody>
      <dsp:txXfrm>
        <a:off x="1728996" y="3054483"/>
        <a:ext cx="6406190" cy="834472"/>
      </dsp:txXfrm>
    </dsp:sp>
    <dsp:sp modelId="{40D044B1-B2A3-43FD-9C32-A3E671DD9EF3}">
      <dsp:nvSpPr>
        <dsp:cNvPr id="0" name=""/>
        <dsp:cNvSpPr/>
      </dsp:nvSpPr>
      <dsp:spPr>
        <a:xfrm>
          <a:off x="2270712" y="4038028"/>
          <a:ext cx="7601950" cy="886396"/>
        </a:xfrm>
        <a:prstGeom prst="roundRect">
          <a:avLst>
            <a:gd name="adj" fmla="val 1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zh-TW" altLang="en-US" sz="2000" kern="1200" dirty="0"/>
            <a:t>實驗結束後，受試者會填寫一份有關人口統計資料的問卷，並收到一開始簽署的同意書的副本</a:t>
          </a:r>
        </a:p>
      </dsp:txBody>
      <dsp:txXfrm>
        <a:off x="2296674" y="4063990"/>
        <a:ext cx="6406190" cy="834472"/>
      </dsp:txXfrm>
    </dsp:sp>
    <dsp:sp modelId="{BFC3FDFC-CED6-43B4-9061-E4B5691874DC}">
      <dsp:nvSpPr>
        <dsp:cNvPr id="0" name=""/>
        <dsp:cNvSpPr/>
      </dsp:nvSpPr>
      <dsp:spPr>
        <a:xfrm>
          <a:off x="7025792" y="647561"/>
          <a:ext cx="576157" cy="576157"/>
        </a:xfrm>
        <a:prstGeom prst="downArrow">
          <a:avLst>
            <a:gd name="adj1" fmla="val 55000"/>
            <a:gd name="adj2" fmla="val 45000"/>
          </a:avLst>
        </a:prstGeom>
        <a:solidFill>
          <a:schemeClr val="accent4">
            <a:alpha val="90000"/>
            <a:tint val="40000"/>
            <a:hueOff val="0"/>
            <a:satOff val="0"/>
            <a:lumOff val="0"/>
            <a:alphaOff val="0"/>
          </a:schemeClr>
        </a:solidFill>
        <a:ln w="1905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lang="zh-TW" altLang="en-US" sz="2000" kern="1200"/>
        </a:p>
      </dsp:txBody>
      <dsp:txXfrm>
        <a:off x="7155427" y="647561"/>
        <a:ext cx="316887" cy="433558"/>
      </dsp:txXfrm>
    </dsp:sp>
    <dsp:sp modelId="{A74D6D90-81AB-4D06-BDD8-C7B82C4563F5}">
      <dsp:nvSpPr>
        <dsp:cNvPr id="0" name=""/>
        <dsp:cNvSpPr/>
      </dsp:nvSpPr>
      <dsp:spPr>
        <a:xfrm>
          <a:off x="7593470" y="1657069"/>
          <a:ext cx="576157" cy="576157"/>
        </a:xfrm>
        <a:prstGeom prst="downArrow">
          <a:avLst>
            <a:gd name="adj1" fmla="val 55000"/>
            <a:gd name="adj2" fmla="val 45000"/>
          </a:avLst>
        </a:prstGeom>
        <a:solidFill>
          <a:schemeClr val="accent4">
            <a:alpha val="90000"/>
            <a:tint val="40000"/>
            <a:hueOff val="0"/>
            <a:satOff val="0"/>
            <a:lumOff val="0"/>
            <a:alphaOff val="0"/>
          </a:schemeClr>
        </a:solidFill>
        <a:ln w="1905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lang="zh-TW" altLang="en-US" sz="2000" kern="1200"/>
        </a:p>
      </dsp:txBody>
      <dsp:txXfrm>
        <a:off x="7723105" y="1657069"/>
        <a:ext cx="316887" cy="433558"/>
      </dsp:txXfrm>
    </dsp:sp>
    <dsp:sp modelId="{F76B913C-EC87-4447-8082-1DD20BBE5915}">
      <dsp:nvSpPr>
        <dsp:cNvPr id="0" name=""/>
        <dsp:cNvSpPr/>
      </dsp:nvSpPr>
      <dsp:spPr>
        <a:xfrm>
          <a:off x="8161149" y="2651802"/>
          <a:ext cx="576157" cy="576157"/>
        </a:xfrm>
        <a:prstGeom prst="downArrow">
          <a:avLst>
            <a:gd name="adj1" fmla="val 55000"/>
            <a:gd name="adj2" fmla="val 45000"/>
          </a:avLst>
        </a:prstGeom>
        <a:solidFill>
          <a:schemeClr val="accent4">
            <a:alpha val="90000"/>
            <a:tint val="40000"/>
            <a:hueOff val="0"/>
            <a:satOff val="0"/>
            <a:lumOff val="0"/>
            <a:alphaOff val="0"/>
          </a:schemeClr>
        </a:solidFill>
        <a:ln w="1905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lang="zh-TW" altLang="en-US" sz="2000" kern="1200"/>
        </a:p>
      </dsp:txBody>
      <dsp:txXfrm>
        <a:off x="8290784" y="2651802"/>
        <a:ext cx="316887" cy="433558"/>
      </dsp:txXfrm>
    </dsp:sp>
    <dsp:sp modelId="{7209B166-6805-41D2-936D-DCBCD7C1E556}">
      <dsp:nvSpPr>
        <dsp:cNvPr id="0" name=""/>
        <dsp:cNvSpPr/>
      </dsp:nvSpPr>
      <dsp:spPr>
        <a:xfrm>
          <a:off x="8728827" y="3671158"/>
          <a:ext cx="576157" cy="576157"/>
        </a:xfrm>
        <a:prstGeom prst="downArrow">
          <a:avLst>
            <a:gd name="adj1" fmla="val 55000"/>
            <a:gd name="adj2" fmla="val 45000"/>
          </a:avLst>
        </a:prstGeom>
        <a:solidFill>
          <a:schemeClr val="accent4">
            <a:alpha val="90000"/>
            <a:tint val="40000"/>
            <a:hueOff val="0"/>
            <a:satOff val="0"/>
            <a:lumOff val="0"/>
            <a:alphaOff val="0"/>
          </a:schemeClr>
        </a:solidFill>
        <a:ln w="1905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lang="zh-TW" altLang="en-US" sz="2000" kern="1200"/>
        </a:p>
      </dsp:txBody>
      <dsp:txXfrm>
        <a:off x="8858462" y="3671158"/>
        <a:ext cx="316887" cy="433558"/>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82B05A-6C5B-4985-8C01-487F7360217E}" type="datetimeFigureOut">
              <a:rPr lang="zh-TW" altLang="en-US" smtClean="0"/>
              <a:t>2019/10/17</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FB9E2A-73D1-43DC-9A65-97351DE9D8FD}" type="slidenum">
              <a:rPr lang="zh-TW" altLang="en-US" smtClean="0"/>
              <a:t>‹#›</a:t>
            </a:fld>
            <a:endParaRPr lang="zh-TW" altLang="en-US"/>
          </a:p>
        </p:txBody>
      </p:sp>
    </p:spTree>
    <p:extLst>
      <p:ext uri="{BB962C8B-B14F-4D97-AF65-F5344CB8AC3E}">
        <p14:creationId xmlns:p14="http://schemas.microsoft.com/office/powerpoint/2010/main" val="12498867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使用手機對駕駛者在開車時有很大的影響，這個實驗是為了研究開車時的同時進行次要任務和心血管反應之間的關係，通過駕駛模擬器來進行實驗，當受試者在開車時會同時進行次要任務</a:t>
            </a:r>
            <a:r>
              <a:rPr lang="en-US" altLang="zh-TW" dirty="0"/>
              <a:t>(</a:t>
            </a:r>
            <a:r>
              <a:rPr lang="zh-TW" altLang="en-US" dirty="0"/>
              <a:t>手機通話、發短信、無任務</a:t>
            </a:r>
            <a:r>
              <a:rPr lang="en-US" altLang="zh-TW" dirty="0"/>
              <a:t>)</a:t>
            </a:r>
            <a:r>
              <a:rPr lang="zh-TW" altLang="en-US" dirty="0"/>
              <a:t>，而原本預測發短信時的的心血管反應會有明顯差異，而無任務時會最低，因為發短信需要轉移注意力</a:t>
            </a:r>
            <a:r>
              <a:rPr lang="en-US" altLang="zh-TW" dirty="0"/>
              <a:t>+</a:t>
            </a:r>
            <a:r>
              <a:rPr lang="zh-TW" altLang="en-US" dirty="0"/>
              <a:t>視線會移走、手會動作，但後來實驗結果顯示，當手機通話時，心血管反應最明顯，其他兩個則沒有明顯差異</a:t>
            </a:r>
          </a:p>
        </p:txBody>
      </p:sp>
      <p:sp>
        <p:nvSpPr>
          <p:cNvPr id="4" name="投影片編號版面配置區 3"/>
          <p:cNvSpPr>
            <a:spLocks noGrp="1"/>
          </p:cNvSpPr>
          <p:nvPr>
            <p:ph type="sldNum" sz="quarter" idx="5"/>
          </p:nvPr>
        </p:nvSpPr>
        <p:spPr/>
        <p:txBody>
          <a:bodyPr/>
          <a:lstStyle/>
          <a:p>
            <a:fld id="{42FB9E2A-73D1-43DC-9A65-97351DE9D8FD}" type="slidenum">
              <a:rPr lang="zh-TW" altLang="en-US" smtClean="0"/>
              <a:t>1</a:t>
            </a:fld>
            <a:endParaRPr lang="zh-TW" altLang="en-US"/>
          </a:p>
        </p:txBody>
      </p:sp>
    </p:spTree>
    <p:extLst>
      <p:ext uri="{BB962C8B-B14F-4D97-AF65-F5344CB8AC3E}">
        <p14:creationId xmlns:p14="http://schemas.microsoft.com/office/powerpoint/2010/main" val="2732207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心率接收器和數據會存在手錶</a:t>
            </a:r>
            <a:r>
              <a:rPr lang="en-US" altLang="zh-TW" dirty="0"/>
              <a:t>(</a:t>
            </a:r>
            <a:r>
              <a:rPr lang="zh-TW" altLang="en-US" dirty="0"/>
              <a:t>在室內與受試者距離</a:t>
            </a:r>
            <a:r>
              <a:rPr lang="en-US" altLang="zh-TW" dirty="0"/>
              <a:t>1m)</a:t>
            </a:r>
            <a:r>
              <a:rPr lang="zh-TW" altLang="en-US" dirty="0"/>
              <a:t>，發射器與皮膚直接接觸</a:t>
            </a:r>
            <a:r>
              <a:rPr lang="en-US" altLang="zh-TW" dirty="0"/>
              <a:t>(</a:t>
            </a:r>
            <a:r>
              <a:rPr lang="zh-TW" altLang="en-US" dirty="0"/>
              <a:t>胸部周圍</a:t>
            </a:r>
            <a:r>
              <a:rPr lang="en-US" altLang="zh-TW" dirty="0"/>
              <a:t>)</a:t>
            </a:r>
            <a:r>
              <a:rPr lang="zh-TW" altLang="en-US" dirty="0"/>
              <a:t>，會在每種分心狀況的開始和結束啟動和終止，而時間間格的平均心跳會顯示在手錶上，並在實驗後手動紀錄以及傳到電腦裡。</a:t>
            </a:r>
            <a:endParaRPr lang="en-US" altLang="zh-TW" dirty="0"/>
          </a:p>
          <a:p>
            <a:r>
              <a:rPr lang="zh-TW" altLang="en-US" dirty="0"/>
              <a:t>生命體徵儀以電子方式測量並使用手動紀錄結果，顯示</a:t>
            </a:r>
            <a:r>
              <a:rPr lang="en-US" altLang="zh-TW" dirty="0"/>
              <a:t>SBP</a:t>
            </a:r>
            <a:r>
              <a:rPr lang="zh-TW" altLang="en-US" dirty="0"/>
              <a:t>收縮壓、</a:t>
            </a:r>
            <a:r>
              <a:rPr lang="en-US" altLang="zh-TW" dirty="0"/>
              <a:t>DBP</a:t>
            </a:r>
            <a:r>
              <a:rPr lang="zh-TW" altLang="en-US" dirty="0"/>
              <a:t>舒張壓及</a:t>
            </a:r>
            <a:r>
              <a:rPr lang="en-US" altLang="zh-TW" dirty="0"/>
              <a:t>MAP</a:t>
            </a:r>
            <a:r>
              <a:rPr lang="zh-TW" altLang="en-US" dirty="0"/>
              <a:t>平均動脈壓。</a:t>
            </a:r>
            <a:endParaRPr lang="en-US" altLang="zh-TW" dirty="0"/>
          </a:p>
          <a:p>
            <a:r>
              <a:rPr lang="zh-TW" altLang="en-US" dirty="0"/>
              <a:t>使用</a:t>
            </a:r>
            <a:r>
              <a:rPr lang="en-US" altLang="zh-TW" dirty="0"/>
              <a:t>RMSSD</a:t>
            </a:r>
            <a:r>
              <a:rPr lang="zh-TW" altLang="en-US" dirty="0"/>
              <a:t>來計算測量時間內的心率變異性。</a:t>
            </a:r>
          </a:p>
        </p:txBody>
      </p:sp>
      <p:sp>
        <p:nvSpPr>
          <p:cNvPr id="4" name="投影片編號版面配置區 3"/>
          <p:cNvSpPr>
            <a:spLocks noGrp="1"/>
          </p:cNvSpPr>
          <p:nvPr>
            <p:ph type="sldNum" sz="quarter" idx="5"/>
          </p:nvPr>
        </p:nvSpPr>
        <p:spPr/>
        <p:txBody>
          <a:bodyPr/>
          <a:lstStyle/>
          <a:p>
            <a:fld id="{42FB9E2A-73D1-43DC-9A65-97351DE9D8FD}" type="slidenum">
              <a:rPr lang="zh-TW" altLang="en-US" smtClean="0"/>
              <a:t>3</a:t>
            </a:fld>
            <a:endParaRPr lang="zh-TW" altLang="en-US"/>
          </a:p>
        </p:txBody>
      </p:sp>
    </p:spTree>
    <p:extLst>
      <p:ext uri="{BB962C8B-B14F-4D97-AF65-F5344CB8AC3E}">
        <p14:creationId xmlns:p14="http://schemas.microsoft.com/office/powerpoint/2010/main" val="32679088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a:solidFill>
                  <a:schemeClr val="tx1"/>
                </a:solidFill>
                <a:effectLst/>
                <a:latin typeface="+mn-lt"/>
                <a:ea typeface="+mn-ea"/>
                <a:cs typeface="+mn-cs"/>
              </a:rPr>
              <a:t>研究助理會與受試者進行自然對話，例如</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請告訴我您的出生地</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請問您喜歡的足球隊是哪一隊</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家庭</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等等</a:t>
            </a:r>
            <a:endParaRPr lang="en-US" altLang="zh-TW" sz="1200" b="0" i="0" kern="1200" dirty="0">
              <a:solidFill>
                <a:schemeClr val="tx1"/>
              </a:solidFill>
              <a:effectLst/>
              <a:latin typeface="+mn-lt"/>
              <a:ea typeface="+mn-ea"/>
              <a:cs typeface="+mn-cs"/>
            </a:endParaRPr>
          </a:p>
          <a:p>
            <a:r>
              <a:rPr lang="zh-TW" altLang="en-US" sz="1200" b="0" i="0" kern="1200" dirty="0">
                <a:solidFill>
                  <a:schemeClr val="tx1"/>
                </a:solidFill>
                <a:effectLst/>
                <a:latin typeface="+mn-lt"/>
                <a:ea typeface="+mn-ea"/>
                <a:cs typeface="+mn-cs"/>
              </a:rPr>
              <a:t>意外事件會在</a:t>
            </a:r>
            <a:r>
              <a:rPr lang="en-US" altLang="zh-TW" sz="1200" b="0" i="0" kern="1200" dirty="0">
                <a:solidFill>
                  <a:schemeClr val="tx1"/>
                </a:solidFill>
                <a:effectLst/>
                <a:latin typeface="+mn-lt"/>
                <a:ea typeface="+mn-ea"/>
                <a:cs typeface="+mn-cs"/>
              </a:rPr>
              <a:t>3</a:t>
            </a:r>
            <a:r>
              <a:rPr lang="zh-TW" altLang="en-US" sz="1200" b="0" i="0" kern="1200" dirty="0">
                <a:solidFill>
                  <a:schemeClr val="tx1"/>
                </a:solidFill>
                <a:effectLst/>
                <a:latin typeface="+mn-lt"/>
                <a:ea typeface="+mn-ea"/>
                <a:cs typeface="+mn-cs"/>
              </a:rPr>
              <a:t>種場景中隨機出現，所有受試者都會速限、經歷意外事件</a:t>
            </a:r>
            <a:endParaRPr lang="en-US" altLang="zh-TW" sz="1200" b="0" i="0" kern="1200" dirty="0">
              <a:solidFill>
                <a:schemeClr val="tx1"/>
              </a:solidFill>
              <a:effectLst/>
              <a:latin typeface="+mn-lt"/>
              <a:ea typeface="+mn-ea"/>
              <a:cs typeface="+mn-cs"/>
            </a:endParaRPr>
          </a:p>
          <a:p>
            <a:r>
              <a:rPr lang="zh-TW" altLang="en-US" sz="1200" b="0" i="0" kern="1200" dirty="0">
                <a:solidFill>
                  <a:schemeClr val="tx1"/>
                </a:solidFill>
                <a:effectLst/>
                <a:latin typeface="+mn-lt"/>
                <a:ea typeface="+mn-ea"/>
                <a:cs typeface="+mn-cs"/>
              </a:rPr>
              <a:t>沒有受試者實驗失敗</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進行第二次實驗</a:t>
            </a:r>
            <a:r>
              <a:rPr lang="en-US" altLang="zh-TW" sz="1200" b="0" i="0" kern="1200" dirty="0">
                <a:solidFill>
                  <a:schemeClr val="tx1"/>
                </a:solidFill>
                <a:effectLst/>
                <a:latin typeface="+mn-lt"/>
                <a:ea typeface="+mn-ea"/>
                <a:cs typeface="+mn-cs"/>
              </a:rPr>
              <a:t>)</a:t>
            </a:r>
            <a:endParaRPr lang="zh-TW" altLang="en-US" dirty="0"/>
          </a:p>
        </p:txBody>
      </p:sp>
      <p:sp>
        <p:nvSpPr>
          <p:cNvPr id="4" name="投影片編號版面配置區 3"/>
          <p:cNvSpPr>
            <a:spLocks noGrp="1"/>
          </p:cNvSpPr>
          <p:nvPr>
            <p:ph type="sldNum" sz="quarter" idx="5"/>
          </p:nvPr>
        </p:nvSpPr>
        <p:spPr/>
        <p:txBody>
          <a:bodyPr/>
          <a:lstStyle/>
          <a:p>
            <a:fld id="{42FB9E2A-73D1-43DC-9A65-97351DE9D8FD}" type="slidenum">
              <a:rPr lang="zh-TW" altLang="en-US" smtClean="0"/>
              <a:t>4</a:t>
            </a:fld>
            <a:endParaRPr lang="zh-TW" altLang="en-US"/>
          </a:p>
        </p:txBody>
      </p:sp>
    </p:spTree>
    <p:extLst>
      <p:ext uri="{BB962C8B-B14F-4D97-AF65-F5344CB8AC3E}">
        <p14:creationId xmlns:p14="http://schemas.microsoft.com/office/powerpoint/2010/main" val="38881510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依照受試者的駕駛速度，整個實驗大約為</a:t>
            </a:r>
            <a:r>
              <a:rPr lang="en-US" altLang="zh-TW" dirty="0"/>
              <a:t>70~90</a:t>
            </a:r>
            <a:r>
              <a:rPr lang="zh-TW" altLang="en-US" dirty="0"/>
              <a:t>分鐘</a:t>
            </a:r>
          </a:p>
        </p:txBody>
      </p:sp>
      <p:sp>
        <p:nvSpPr>
          <p:cNvPr id="4" name="投影片編號版面配置區 3"/>
          <p:cNvSpPr>
            <a:spLocks noGrp="1"/>
          </p:cNvSpPr>
          <p:nvPr>
            <p:ph type="sldNum" sz="quarter" idx="5"/>
          </p:nvPr>
        </p:nvSpPr>
        <p:spPr/>
        <p:txBody>
          <a:bodyPr/>
          <a:lstStyle/>
          <a:p>
            <a:fld id="{42FB9E2A-73D1-43DC-9A65-97351DE9D8FD}" type="slidenum">
              <a:rPr lang="zh-TW" altLang="en-US" smtClean="0"/>
              <a:t>5</a:t>
            </a:fld>
            <a:endParaRPr lang="zh-TW" altLang="en-US"/>
          </a:p>
        </p:txBody>
      </p:sp>
    </p:spTree>
    <p:extLst>
      <p:ext uri="{BB962C8B-B14F-4D97-AF65-F5344CB8AC3E}">
        <p14:creationId xmlns:p14="http://schemas.microsoft.com/office/powerpoint/2010/main" val="37026791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dirty="0"/>
              <a:t>在隱密的房間中完成有關人口統計資料問卷。向受試者宣導駕車時分心的危險性。並回德受試者所提出的問題。</a:t>
            </a:r>
          </a:p>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sz="1200" dirty="0"/>
          </a:p>
          <a:p>
            <a:endParaRPr lang="zh-TW" altLang="en-US" dirty="0"/>
          </a:p>
        </p:txBody>
      </p:sp>
      <p:sp>
        <p:nvSpPr>
          <p:cNvPr id="4" name="投影片編號版面配置區 3"/>
          <p:cNvSpPr>
            <a:spLocks noGrp="1"/>
          </p:cNvSpPr>
          <p:nvPr>
            <p:ph type="sldNum" sz="quarter" idx="5"/>
          </p:nvPr>
        </p:nvSpPr>
        <p:spPr/>
        <p:txBody>
          <a:bodyPr/>
          <a:lstStyle/>
          <a:p>
            <a:fld id="{42FB9E2A-73D1-43DC-9A65-97351DE9D8FD}" type="slidenum">
              <a:rPr lang="zh-TW" altLang="en-US" smtClean="0"/>
              <a:t>6</a:t>
            </a:fld>
            <a:endParaRPr lang="zh-TW" altLang="en-US"/>
          </a:p>
        </p:txBody>
      </p:sp>
    </p:spTree>
    <p:extLst>
      <p:ext uri="{BB962C8B-B14F-4D97-AF65-F5344CB8AC3E}">
        <p14:creationId xmlns:p14="http://schemas.microsoft.com/office/powerpoint/2010/main" val="32294156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SBP(</a:t>
            </a:r>
            <a:r>
              <a:rPr lang="en-US" altLang="zh-TW" sz="1200" b="0" i="0" u="none" strike="noStrike" kern="1200" baseline="0" dirty="0">
                <a:solidFill>
                  <a:schemeClr val="tx1"/>
                </a:solidFill>
                <a:latin typeface="+mn-lt"/>
                <a:ea typeface="+mn-ea"/>
                <a:cs typeface="+mn-cs"/>
              </a:rPr>
              <a:t>Systolic blood pressure</a:t>
            </a:r>
            <a:r>
              <a:rPr lang="en-US" altLang="zh-TW" dirty="0"/>
              <a:t>)</a:t>
            </a:r>
            <a:r>
              <a:rPr lang="zh-TW" altLang="en-US" dirty="0"/>
              <a:t>收縮壓、</a:t>
            </a:r>
            <a:r>
              <a:rPr lang="en-US" altLang="zh-TW" dirty="0"/>
              <a:t>DBP(</a:t>
            </a:r>
            <a:r>
              <a:rPr lang="en-US" altLang="zh-TW" sz="1200" b="0" i="0" u="none" strike="noStrike" kern="1200" baseline="0" dirty="0">
                <a:solidFill>
                  <a:schemeClr val="tx1"/>
                </a:solidFill>
                <a:latin typeface="+mn-lt"/>
                <a:ea typeface="+mn-ea"/>
                <a:cs typeface="+mn-cs"/>
              </a:rPr>
              <a:t>diastolic blood pressure</a:t>
            </a:r>
            <a:r>
              <a:rPr lang="en-US" altLang="zh-TW" dirty="0"/>
              <a:t>)</a:t>
            </a:r>
            <a:r>
              <a:rPr lang="zh-TW" altLang="en-US" dirty="0"/>
              <a:t>舒張壓</a:t>
            </a:r>
            <a:endParaRPr lang="en-US" altLang="zh-TW" dirty="0"/>
          </a:p>
          <a:p>
            <a:r>
              <a:rPr lang="en-US" altLang="zh-TW" dirty="0"/>
              <a:t>MAP(</a:t>
            </a:r>
            <a:r>
              <a:rPr lang="en-US" altLang="zh-TW" sz="1200" b="0" i="0" kern="1200" dirty="0">
                <a:solidFill>
                  <a:schemeClr val="tx1"/>
                </a:solidFill>
                <a:effectLst/>
                <a:latin typeface="+mn-lt"/>
                <a:ea typeface="+mn-ea"/>
                <a:cs typeface="+mn-cs"/>
              </a:rPr>
              <a:t>mean arterial pressure</a:t>
            </a:r>
            <a:r>
              <a:rPr lang="en-US" altLang="zh-TW" dirty="0"/>
              <a:t>)</a:t>
            </a:r>
            <a:r>
              <a:rPr lang="zh-TW" altLang="en-US" dirty="0"/>
              <a:t>平均動脈壓、</a:t>
            </a:r>
            <a:r>
              <a:rPr lang="en-US" altLang="zh-TW" dirty="0"/>
              <a:t>RMSSD(</a:t>
            </a:r>
            <a:r>
              <a:rPr lang="en-US" altLang="zh-TW" sz="1200" b="0" i="0" u="none" strike="noStrike" kern="1200" baseline="0" dirty="0">
                <a:solidFill>
                  <a:schemeClr val="tx1"/>
                </a:solidFill>
                <a:latin typeface="+mn-lt"/>
                <a:ea typeface="+mn-ea"/>
                <a:cs typeface="+mn-cs"/>
              </a:rPr>
              <a:t>root mean square of successive differences</a:t>
            </a:r>
            <a:r>
              <a:rPr lang="en-US" altLang="zh-TW" dirty="0"/>
              <a:t>)</a:t>
            </a:r>
            <a:r>
              <a:rPr lang="zh-TW" altLang="en-US" dirty="0"/>
              <a:t>心率變異性</a:t>
            </a:r>
            <a:endParaRPr lang="en-US" altLang="zh-TW" dirty="0"/>
          </a:p>
          <a:p>
            <a:r>
              <a:rPr lang="zh-TW" altLang="en-US" dirty="0"/>
              <a:t>最右邊數據</a:t>
            </a:r>
            <a:r>
              <a:rPr lang="en-US" altLang="zh-TW" dirty="0"/>
              <a:t>=</a:t>
            </a:r>
            <a:r>
              <a:rPr lang="zh-TW" altLang="en-US" dirty="0"/>
              <a:t>休息數據</a:t>
            </a:r>
            <a:r>
              <a:rPr lang="en-US" altLang="zh-TW" dirty="0"/>
              <a:t>-</a:t>
            </a:r>
            <a:r>
              <a:rPr lang="zh-TW" altLang="en-US" dirty="0"/>
              <a:t>次要任務數據</a:t>
            </a:r>
            <a:endParaRPr lang="en-US" altLang="zh-TW" dirty="0"/>
          </a:p>
          <a:p>
            <a:r>
              <a:rPr lang="en-US" altLang="zh-TW" sz="1200" b="0" i="0" kern="1200" dirty="0">
                <a:solidFill>
                  <a:schemeClr val="tx1"/>
                </a:solidFill>
                <a:effectLst/>
                <a:latin typeface="+mn-lt"/>
                <a:ea typeface="+mn-ea"/>
                <a:cs typeface="+mn-cs"/>
              </a:rPr>
              <a:t>Map=(</a:t>
            </a:r>
            <a:r>
              <a:rPr lang="zh-TW" altLang="en-US" sz="1200" b="0" i="0" kern="1200" dirty="0">
                <a:solidFill>
                  <a:schemeClr val="tx1"/>
                </a:solidFill>
                <a:effectLst/>
                <a:latin typeface="+mn-lt"/>
                <a:ea typeface="+mn-ea"/>
                <a:cs typeface="+mn-cs"/>
              </a:rPr>
              <a:t>收縮</a:t>
            </a:r>
            <a:r>
              <a:rPr lang="zh-TW" altLang="en-US" sz="1200" b="1" i="0" kern="1200" dirty="0">
                <a:solidFill>
                  <a:schemeClr val="tx1"/>
                </a:solidFill>
                <a:effectLst/>
                <a:latin typeface="+mn-lt"/>
                <a:ea typeface="+mn-ea"/>
                <a:cs typeface="+mn-cs"/>
              </a:rPr>
              <a:t>壓</a:t>
            </a:r>
            <a:r>
              <a:rPr lang="en-US" altLang="zh-TW" sz="1200" b="0" i="0" kern="1200" dirty="0">
                <a:solidFill>
                  <a:schemeClr val="tx1"/>
                </a:solidFill>
                <a:effectLst/>
                <a:latin typeface="+mn-lt"/>
                <a:ea typeface="+mn-ea"/>
                <a:cs typeface="+mn-cs"/>
              </a:rPr>
              <a:t>+2×</a:t>
            </a:r>
            <a:r>
              <a:rPr lang="zh-TW" altLang="en-US" sz="1200" b="0" i="0" kern="1200" dirty="0">
                <a:solidFill>
                  <a:schemeClr val="tx1"/>
                </a:solidFill>
                <a:effectLst/>
                <a:latin typeface="+mn-lt"/>
                <a:ea typeface="+mn-ea"/>
                <a:cs typeface="+mn-cs"/>
              </a:rPr>
              <a:t>舒張</a:t>
            </a:r>
            <a:r>
              <a:rPr lang="zh-TW" altLang="en-US" sz="1200" b="1" i="0" kern="1200" dirty="0">
                <a:solidFill>
                  <a:schemeClr val="tx1"/>
                </a:solidFill>
                <a:effectLst/>
                <a:latin typeface="+mn-lt"/>
                <a:ea typeface="+mn-ea"/>
                <a:cs typeface="+mn-cs"/>
              </a:rPr>
              <a:t>壓</a:t>
            </a:r>
            <a:r>
              <a:rPr lang="en-US" altLang="zh-TW" sz="1200" b="0" i="0" kern="1200" dirty="0">
                <a:solidFill>
                  <a:schemeClr val="tx1"/>
                </a:solidFill>
                <a:effectLst/>
                <a:latin typeface="+mn-lt"/>
                <a:ea typeface="+mn-ea"/>
                <a:cs typeface="+mn-cs"/>
              </a:rPr>
              <a:t>)/3</a:t>
            </a:r>
            <a:endParaRPr lang="zh-TW" altLang="en-US" dirty="0"/>
          </a:p>
          <a:p>
            <a:endParaRPr lang="zh-TW" altLang="en-US" dirty="0"/>
          </a:p>
        </p:txBody>
      </p:sp>
      <p:sp>
        <p:nvSpPr>
          <p:cNvPr id="4" name="投影片編號版面配置區 3"/>
          <p:cNvSpPr>
            <a:spLocks noGrp="1"/>
          </p:cNvSpPr>
          <p:nvPr>
            <p:ph type="sldNum" sz="quarter" idx="5"/>
          </p:nvPr>
        </p:nvSpPr>
        <p:spPr/>
        <p:txBody>
          <a:bodyPr/>
          <a:lstStyle/>
          <a:p>
            <a:fld id="{42FB9E2A-73D1-43DC-9A65-97351DE9D8FD}" type="slidenum">
              <a:rPr lang="zh-TW" altLang="en-US" smtClean="0"/>
              <a:t>7</a:t>
            </a:fld>
            <a:endParaRPr lang="zh-TW" altLang="en-US"/>
          </a:p>
        </p:txBody>
      </p:sp>
    </p:spTree>
    <p:extLst>
      <p:ext uri="{BB962C8B-B14F-4D97-AF65-F5344CB8AC3E}">
        <p14:creationId xmlns:p14="http://schemas.microsoft.com/office/powerpoint/2010/main" val="16657056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心血管反應</a:t>
            </a:r>
            <a:r>
              <a:rPr lang="en-US" altLang="zh-TW" dirty="0"/>
              <a:t>:</a:t>
            </a:r>
            <a:r>
              <a:rPr lang="zh-TW" altLang="en-US" dirty="0"/>
              <a:t>心率、收縮壓、平均動脈壓、心率變異性</a:t>
            </a:r>
          </a:p>
        </p:txBody>
      </p:sp>
      <p:sp>
        <p:nvSpPr>
          <p:cNvPr id="4" name="投影片編號版面配置區 3"/>
          <p:cNvSpPr>
            <a:spLocks noGrp="1"/>
          </p:cNvSpPr>
          <p:nvPr>
            <p:ph type="sldNum" sz="quarter" idx="5"/>
          </p:nvPr>
        </p:nvSpPr>
        <p:spPr/>
        <p:txBody>
          <a:bodyPr/>
          <a:lstStyle/>
          <a:p>
            <a:fld id="{42FB9E2A-73D1-43DC-9A65-97351DE9D8FD}" type="slidenum">
              <a:rPr lang="zh-TW" altLang="en-US" smtClean="0"/>
              <a:t>8</a:t>
            </a:fld>
            <a:endParaRPr lang="zh-TW" altLang="en-US"/>
          </a:p>
        </p:txBody>
      </p:sp>
    </p:spTree>
    <p:extLst>
      <p:ext uri="{BB962C8B-B14F-4D97-AF65-F5344CB8AC3E}">
        <p14:creationId xmlns:p14="http://schemas.microsoft.com/office/powerpoint/2010/main" val="5642557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chemeClr val="tx1"/>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fld id="{1D51367F-1720-4483-AB93-307FFEB596BA}" type="datetimeFigureOut">
              <a:rPr lang="zh-TW" altLang="en-US" smtClean="0"/>
              <a:t>2019/10/17</a:t>
            </a:fld>
            <a:endParaRPr lang="zh-TW" altLang="en-US"/>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zh-TW" alt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732BB72E-A66B-4A89-B2D2-7589EED156B0}" type="slidenum">
              <a:rPr lang="zh-TW" altLang="en-US" smtClean="0"/>
              <a:t>‹#›</a:t>
            </a:fld>
            <a:endParaRPr lang="zh-TW" altLang="en-US"/>
          </a:p>
        </p:txBody>
      </p:sp>
      <p:cxnSp>
        <p:nvCxnSpPr>
          <p:cNvPr id="8" name="Straight Connector 7"/>
          <p:cNvCxnSpPr/>
          <p:nvPr/>
        </p:nvCxnSpPr>
        <p:spPr>
          <a:xfrm>
            <a:off x="1978660" y="3733800"/>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0172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1D51367F-1720-4483-AB93-307FFEB596BA}" type="datetimeFigureOut">
              <a:rPr lang="zh-TW" altLang="en-US" smtClean="0"/>
              <a:t>2019/10/17</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32BB72E-A66B-4A89-B2D2-7589EED156B0}" type="slidenum">
              <a:rPr lang="zh-TW" altLang="en-US" smtClean="0"/>
              <a:t>‹#›</a:t>
            </a:fld>
            <a:endParaRPr lang="zh-TW" altLang="en-US"/>
          </a:p>
        </p:txBody>
      </p:sp>
    </p:spTree>
    <p:extLst>
      <p:ext uri="{BB962C8B-B14F-4D97-AF65-F5344CB8AC3E}">
        <p14:creationId xmlns:p14="http://schemas.microsoft.com/office/powerpoint/2010/main" val="930005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1D51367F-1720-4483-AB93-307FFEB596BA}" type="datetimeFigureOut">
              <a:rPr lang="zh-TW" altLang="en-US" smtClean="0"/>
              <a:t>2019/10/17</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32BB72E-A66B-4A89-B2D2-7589EED156B0}" type="slidenum">
              <a:rPr lang="zh-TW" altLang="en-US" smtClean="0"/>
              <a:t>‹#›</a:t>
            </a:fld>
            <a:endParaRPr lang="zh-TW" altLang="en-US"/>
          </a:p>
        </p:txBody>
      </p:sp>
    </p:spTree>
    <p:extLst>
      <p:ext uri="{BB962C8B-B14F-4D97-AF65-F5344CB8AC3E}">
        <p14:creationId xmlns:p14="http://schemas.microsoft.com/office/powerpoint/2010/main" val="2883653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9875520" cy="1055427"/>
          </a:xfrm>
        </p:spPr>
        <p:txBody>
          <a:bodyPr/>
          <a:lstStyle/>
          <a:p>
            <a:r>
              <a:rPr lang="zh-TW" altLang="en-US"/>
              <a:t>按一下以編輯母片標題樣式</a:t>
            </a:r>
            <a:endParaRPr lang="en-US" dirty="0"/>
          </a:p>
        </p:txBody>
      </p:sp>
      <p:sp>
        <p:nvSpPr>
          <p:cNvPr id="3" name="Content Placeholder 2"/>
          <p:cNvSpPr>
            <a:spLocks noGrp="1"/>
          </p:cNvSpPr>
          <p:nvPr>
            <p:ph idx="1"/>
          </p:nvPr>
        </p:nvSpPr>
        <p:spPr>
          <a:xfrm>
            <a:off x="1143000" y="1665027"/>
            <a:ext cx="9872871" cy="4923926"/>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1D51367F-1720-4483-AB93-307FFEB596BA}" type="datetimeFigureOut">
              <a:rPr lang="zh-TW" altLang="en-US" smtClean="0"/>
              <a:t>2019/10/17</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32BB72E-A66B-4A89-B2D2-7589EED156B0}" type="slidenum">
              <a:rPr lang="zh-TW" altLang="en-US" smtClean="0"/>
              <a:t>‹#›</a:t>
            </a:fld>
            <a:endParaRPr lang="zh-TW" altLang="en-US"/>
          </a:p>
        </p:txBody>
      </p:sp>
    </p:spTree>
    <p:extLst>
      <p:ext uri="{BB962C8B-B14F-4D97-AF65-F5344CB8AC3E}">
        <p14:creationId xmlns:p14="http://schemas.microsoft.com/office/powerpoint/2010/main" val="124986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zh-TW" altLang="en-US"/>
              <a:t>按一下以編輯母片標題樣式</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1D51367F-1720-4483-AB93-307FFEB596BA}" type="datetimeFigureOut">
              <a:rPr lang="zh-TW" altLang="en-US" smtClean="0"/>
              <a:t>2019/10/17</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32BB72E-A66B-4A89-B2D2-7589EED156B0}" type="slidenum">
              <a:rPr lang="zh-TW" altLang="en-US" smtClean="0"/>
              <a:t>‹#›</a:t>
            </a:fld>
            <a:endParaRPr lang="zh-TW" altLang="en-US"/>
          </a:p>
        </p:txBody>
      </p:sp>
      <p:cxnSp>
        <p:nvCxnSpPr>
          <p:cNvPr id="7" name="Straight Connector 6"/>
          <p:cNvCxnSpPr/>
          <p:nvPr/>
        </p:nvCxnSpPr>
        <p:spPr>
          <a:xfrm>
            <a:off x="1981200" y="4020408"/>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9582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1D51367F-1720-4483-AB93-307FFEB596BA}" type="datetimeFigureOut">
              <a:rPr lang="zh-TW" altLang="en-US" smtClean="0"/>
              <a:t>2019/10/17</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732BB72E-A66B-4A89-B2D2-7589EED156B0}" type="slidenum">
              <a:rPr lang="zh-TW" altLang="en-US" smtClean="0"/>
              <a:t>‹#›</a:t>
            </a:fld>
            <a:endParaRPr lang="zh-TW" altLang="en-US"/>
          </a:p>
        </p:txBody>
      </p:sp>
    </p:spTree>
    <p:extLst>
      <p:ext uri="{BB962C8B-B14F-4D97-AF65-F5344CB8AC3E}">
        <p14:creationId xmlns:p14="http://schemas.microsoft.com/office/powerpoint/2010/main" val="2634892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1D51367F-1720-4483-AB93-307FFEB596BA}" type="datetimeFigureOut">
              <a:rPr lang="zh-TW" altLang="en-US" smtClean="0"/>
              <a:t>2019/10/17</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732BB72E-A66B-4A89-B2D2-7589EED156B0}" type="slidenum">
              <a:rPr lang="zh-TW" altLang="en-US" smtClean="0"/>
              <a:t>‹#›</a:t>
            </a:fld>
            <a:endParaRPr lang="zh-TW" altLang="en-US"/>
          </a:p>
        </p:txBody>
      </p:sp>
    </p:spTree>
    <p:extLst>
      <p:ext uri="{BB962C8B-B14F-4D97-AF65-F5344CB8AC3E}">
        <p14:creationId xmlns:p14="http://schemas.microsoft.com/office/powerpoint/2010/main" val="32044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1D51367F-1720-4483-AB93-307FFEB596BA}" type="datetimeFigureOut">
              <a:rPr lang="zh-TW" altLang="en-US" smtClean="0"/>
              <a:t>2019/10/17</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732BB72E-A66B-4A89-B2D2-7589EED156B0}" type="slidenum">
              <a:rPr lang="zh-TW" altLang="en-US" smtClean="0"/>
              <a:t>‹#›</a:t>
            </a:fld>
            <a:endParaRPr lang="zh-TW" altLang="en-US"/>
          </a:p>
        </p:txBody>
      </p:sp>
    </p:spTree>
    <p:extLst>
      <p:ext uri="{BB962C8B-B14F-4D97-AF65-F5344CB8AC3E}">
        <p14:creationId xmlns:p14="http://schemas.microsoft.com/office/powerpoint/2010/main" val="3531020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51367F-1720-4483-AB93-307FFEB596BA}" type="datetimeFigureOut">
              <a:rPr lang="zh-TW" altLang="en-US" smtClean="0"/>
              <a:t>2019/10/17</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732BB72E-A66B-4A89-B2D2-7589EED156B0}" type="slidenum">
              <a:rPr lang="zh-TW" altLang="en-US" smtClean="0"/>
              <a:t>‹#›</a:t>
            </a:fld>
            <a:endParaRPr lang="zh-TW" altLang="en-US"/>
          </a:p>
        </p:txBody>
      </p:sp>
    </p:spTree>
    <p:extLst>
      <p:ext uri="{BB962C8B-B14F-4D97-AF65-F5344CB8AC3E}">
        <p14:creationId xmlns:p14="http://schemas.microsoft.com/office/powerpoint/2010/main" val="3907700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zh-TW" altLang="en-US"/>
              <a:t>按一下以編輯母片標題樣式</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Date Placeholder 4"/>
          <p:cNvSpPr>
            <a:spLocks noGrp="1"/>
          </p:cNvSpPr>
          <p:nvPr>
            <p:ph type="dt" sz="half" idx="10"/>
          </p:nvPr>
        </p:nvSpPr>
        <p:spPr/>
        <p:txBody>
          <a:bodyPr/>
          <a:lstStyle/>
          <a:p>
            <a:fld id="{1D51367F-1720-4483-AB93-307FFEB596BA}" type="datetimeFigureOut">
              <a:rPr lang="zh-TW" altLang="en-US" smtClean="0"/>
              <a:t>2019/10/17</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732BB72E-A66B-4A89-B2D2-7589EED156B0}" type="slidenum">
              <a:rPr lang="zh-TW" altLang="en-US" smtClean="0"/>
              <a:t>‹#›</a:t>
            </a:fld>
            <a:endParaRPr lang="zh-TW" altLang="en-US"/>
          </a:p>
        </p:txBody>
      </p:sp>
    </p:spTree>
    <p:extLst>
      <p:ext uri="{BB962C8B-B14F-4D97-AF65-F5344CB8AC3E}">
        <p14:creationId xmlns:p14="http://schemas.microsoft.com/office/powerpoint/2010/main" val="3377346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Date Placeholder 4"/>
          <p:cNvSpPr>
            <a:spLocks noGrp="1"/>
          </p:cNvSpPr>
          <p:nvPr>
            <p:ph type="dt" sz="half" idx="10"/>
          </p:nvPr>
        </p:nvSpPr>
        <p:spPr/>
        <p:txBody>
          <a:bodyPr/>
          <a:lstStyle/>
          <a:p>
            <a:fld id="{1D51367F-1720-4483-AB93-307FFEB596BA}" type="datetimeFigureOut">
              <a:rPr lang="zh-TW" altLang="en-US" smtClean="0"/>
              <a:t>2019/10/17</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732BB72E-A66B-4A89-B2D2-7589EED156B0}" type="slidenum">
              <a:rPr lang="zh-TW" altLang="en-US" smtClean="0"/>
              <a:t>‹#›</a:t>
            </a:fld>
            <a:endParaRPr lang="zh-TW" altLang="en-US"/>
          </a:p>
        </p:txBody>
      </p:sp>
    </p:spTree>
    <p:extLst>
      <p:ext uri="{BB962C8B-B14F-4D97-AF65-F5344CB8AC3E}">
        <p14:creationId xmlns:p14="http://schemas.microsoft.com/office/powerpoint/2010/main" val="3731117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tx1"/>
                </a:solidFill>
              </a:defRPr>
            </a:lvl1pPr>
          </a:lstStyle>
          <a:p>
            <a:fld id="{1D51367F-1720-4483-AB93-307FFEB596BA}" type="datetimeFigureOut">
              <a:rPr lang="zh-TW" altLang="en-US" smtClean="0"/>
              <a:t>2019/10/17</a:t>
            </a:fld>
            <a:endParaRPr lang="zh-TW" alt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tx1"/>
                </a:solidFill>
              </a:defRPr>
            </a:lvl1pPr>
          </a:lstStyle>
          <a:p>
            <a:endParaRPr lang="zh-TW" alt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tx1"/>
                </a:solidFill>
              </a:defRPr>
            </a:lvl1pPr>
          </a:lstStyle>
          <a:p>
            <a:fld id="{732BB72E-A66B-4A89-B2D2-7589EED156B0}" type="slidenum">
              <a:rPr lang="zh-TW" altLang="en-US" smtClean="0"/>
              <a:t>‹#›</a:t>
            </a:fld>
            <a:endParaRPr lang="zh-TW" altLang="en-US"/>
          </a:p>
        </p:txBody>
      </p:sp>
    </p:spTree>
    <p:extLst>
      <p:ext uri="{BB962C8B-B14F-4D97-AF65-F5344CB8AC3E}">
        <p14:creationId xmlns:p14="http://schemas.microsoft.com/office/powerpoint/2010/main" val="208428209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sz="2200" kern="1200">
          <a:solidFill>
            <a:schemeClr val="tx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2000" kern="1200">
          <a:solidFill>
            <a:schemeClr val="tx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800" kern="1200">
          <a:solidFill>
            <a:schemeClr val="tx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DEF75DB-CDBE-406C-86EA-6B0BE5AB1A19}"/>
              </a:ext>
            </a:extLst>
          </p:cNvPr>
          <p:cNvSpPr>
            <a:spLocks noGrp="1"/>
          </p:cNvSpPr>
          <p:nvPr>
            <p:ph type="ctrTitle"/>
          </p:nvPr>
        </p:nvSpPr>
        <p:spPr/>
        <p:txBody>
          <a:bodyPr anchor="ctr">
            <a:noAutofit/>
          </a:bodyPr>
          <a:lstStyle/>
          <a:p>
            <a:pPr>
              <a:lnSpc>
                <a:spcPct val="150000"/>
              </a:lnSpc>
            </a:pPr>
            <a:r>
              <a:rPr lang="en-US" altLang="zh-TW" sz="3600" b="0" cap="none" dirty="0">
                <a:latin typeface="+mj-ea"/>
              </a:rPr>
              <a:t>Effect of electronic device use while driving on cardiovascular</a:t>
            </a:r>
            <a:r>
              <a:rPr lang="zh-TW" altLang="en-US" sz="3600" b="0" cap="none" dirty="0">
                <a:latin typeface="+mj-ea"/>
              </a:rPr>
              <a:t> </a:t>
            </a:r>
            <a:r>
              <a:rPr lang="en-US" altLang="zh-TW" sz="3600" b="0" cap="none" dirty="0">
                <a:latin typeface="+mj-ea"/>
              </a:rPr>
              <a:t>reactivity</a:t>
            </a:r>
            <a:endParaRPr lang="zh-TW" altLang="en-US" sz="3600" cap="none" dirty="0">
              <a:latin typeface="+mj-ea"/>
            </a:endParaRPr>
          </a:p>
        </p:txBody>
      </p:sp>
      <p:sp>
        <p:nvSpPr>
          <p:cNvPr id="3" name="副標題 2">
            <a:extLst>
              <a:ext uri="{FF2B5EF4-FFF2-40B4-BE49-F238E27FC236}">
                <a16:creationId xmlns:a16="http://schemas.microsoft.com/office/drawing/2014/main" id="{D5B237A4-7428-4604-9F11-14ADADE4EE56}"/>
              </a:ext>
            </a:extLst>
          </p:cNvPr>
          <p:cNvSpPr>
            <a:spLocks noGrp="1"/>
          </p:cNvSpPr>
          <p:nvPr>
            <p:ph type="subTitle" idx="1"/>
          </p:nvPr>
        </p:nvSpPr>
        <p:spPr/>
        <p:txBody>
          <a:bodyPr>
            <a:normAutofit/>
          </a:bodyPr>
          <a:lstStyle/>
          <a:p>
            <a:pPr>
              <a:lnSpc>
                <a:spcPct val="150000"/>
              </a:lnSpc>
            </a:pPr>
            <a:r>
              <a:rPr lang="en-US" altLang="zh-TW" sz="2400" dirty="0">
                <a:latin typeface="+mn-ea"/>
              </a:rPr>
              <a:t>Transportation Research Part F 54 (2018) 188–195</a:t>
            </a:r>
          </a:p>
          <a:p>
            <a:pPr>
              <a:lnSpc>
                <a:spcPct val="150000"/>
              </a:lnSpc>
            </a:pPr>
            <a:r>
              <a:rPr lang="en-US" altLang="zh-TW" sz="2400" dirty="0">
                <a:latin typeface="+mn-ea"/>
              </a:rPr>
              <a:t>Sharon C. </a:t>
            </a:r>
            <a:r>
              <a:rPr lang="en-US" altLang="zh-TW" sz="2400" dirty="0" err="1">
                <a:latin typeface="+mn-ea"/>
              </a:rPr>
              <a:t>Welburn</a:t>
            </a:r>
            <a:r>
              <a:rPr lang="en-US" altLang="zh-TW" sz="2400" dirty="0">
                <a:latin typeface="+mn-ea"/>
              </a:rPr>
              <a:t> , </a:t>
            </a:r>
            <a:r>
              <a:rPr lang="en-US" altLang="zh-TW" sz="2400" dirty="0" err="1">
                <a:latin typeface="+mn-ea"/>
              </a:rPr>
              <a:t>Ayushi</a:t>
            </a:r>
            <a:r>
              <a:rPr lang="en-US" altLang="zh-TW" sz="2400" dirty="0">
                <a:latin typeface="+mn-ea"/>
              </a:rPr>
              <a:t> Amin , Despina </a:t>
            </a:r>
            <a:r>
              <a:rPr lang="en-US" altLang="zh-TW" sz="2400" dirty="0" err="1">
                <a:latin typeface="+mn-ea"/>
              </a:rPr>
              <a:t>Stavrinos</a:t>
            </a:r>
            <a:r>
              <a:rPr lang="en-US" altLang="zh-TW" sz="2400" dirty="0">
                <a:latin typeface="+mn-ea"/>
              </a:rPr>
              <a:t> </a:t>
            </a:r>
            <a:endParaRPr lang="zh-TW" altLang="en-US" sz="2400" dirty="0">
              <a:latin typeface="+mn-ea"/>
            </a:endParaRPr>
          </a:p>
        </p:txBody>
      </p:sp>
    </p:spTree>
    <p:extLst>
      <p:ext uri="{BB962C8B-B14F-4D97-AF65-F5344CB8AC3E}">
        <p14:creationId xmlns:p14="http://schemas.microsoft.com/office/powerpoint/2010/main" val="3602268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963A921-F26A-451A-B414-0517E0F1444B}"/>
              </a:ext>
            </a:extLst>
          </p:cNvPr>
          <p:cNvSpPr>
            <a:spLocks noGrp="1"/>
          </p:cNvSpPr>
          <p:nvPr>
            <p:ph type="title"/>
          </p:nvPr>
        </p:nvSpPr>
        <p:spPr/>
        <p:txBody>
          <a:bodyPr>
            <a:normAutofit/>
          </a:bodyPr>
          <a:lstStyle/>
          <a:p>
            <a:r>
              <a:rPr lang="zh-TW" altLang="en-US" sz="3600" dirty="0"/>
              <a:t>受試者</a:t>
            </a:r>
          </a:p>
        </p:txBody>
      </p:sp>
      <p:sp>
        <p:nvSpPr>
          <p:cNvPr id="3" name="內容版面配置區 2">
            <a:extLst>
              <a:ext uri="{FF2B5EF4-FFF2-40B4-BE49-F238E27FC236}">
                <a16:creationId xmlns:a16="http://schemas.microsoft.com/office/drawing/2014/main" id="{A2AA8377-22FA-4C6F-B152-E605211E0640}"/>
              </a:ext>
            </a:extLst>
          </p:cNvPr>
          <p:cNvSpPr>
            <a:spLocks noGrp="1"/>
          </p:cNvSpPr>
          <p:nvPr>
            <p:ph idx="1"/>
          </p:nvPr>
        </p:nvSpPr>
        <p:spPr>
          <a:xfrm>
            <a:off x="1143001" y="1665027"/>
            <a:ext cx="6757987" cy="4923926"/>
          </a:xfrm>
        </p:spPr>
        <p:txBody>
          <a:bodyPr anchor="ctr"/>
          <a:lstStyle/>
          <a:p>
            <a:pPr algn="just">
              <a:lnSpc>
                <a:spcPct val="150000"/>
              </a:lnSpc>
            </a:pPr>
            <a:r>
              <a:rPr lang="zh-TW" altLang="en-US" dirty="0">
                <a:latin typeface="+mn-ea"/>
              </a:rPr>
              <a:t>從心理學學生中篩選受試者資格，參與研究者可獲得研究學分。</a:t>
            </a:r>
            <a:endParaRPr lang="en-US" altLang="zh-TW" dirty="0">
              <a:latin typeface="+mn-ea"/>
            </a:endParaRPr>
          </a:p>
          <a:p>
            <a:pPr algn="just">
              <a:lnSpc>
                <a:spcPct val="150000"/>
              </a:lnSpc>
            </a:pPr>
            <a:r>
              <a:rPr lang="zh-TW" altLang="en-US" dirty="0">
                <a:latin typeface="+mn-ea"/>
              </a:rPr>
              <a:t>受測年齡：</a:t>
            </a:r>
            <a:r>
              <a:rPr lang="en-US" altLang="zh-TW" dirty="0">
                <a:latin typeface="+mn-ea"/>
              </a:rPr>
              <a:t>17~30</a:t>
            </a:r>
            <a:r>
              <a:rPr lang="zh-TW" altLang="en-US" dirty="0">
                <a:latin typeface="+mn-ea"/>
              </a:rPr>
              <a:t>歲 </a:t>
            </a:r>
            <a:r>
              <a:rPr lang="en-US" altLang="zh-TW" dirty="0">
                <a:latin typeface="+mn-ea"/>
              </a:rPr>
              <a:t>(M=19</a:t>
            </a:r>
            <a:r>
              <a:rPr lang="zh-TW" altLang="en-US" dirty="0">
                <a:latin typeface="+mn-ea"/>
              </a:rPr>
              <a:t>歲</a:t>
            </a:r>
            <a:r>
              <a:rPr lang="en-US" altLang="zh-TW" dirty="0">
                <a:latin typeface="+mn-ea"/>
              </a:rPr>
              <a:t>)</a:t>
            </a:r>
          </a:p>
          <a:p>
            <a:pPr algn="just">
              <a:lnSpc>
                <a:spcPct val="150000"/>
              </a:lnSpc>
            </a:pPr>
            <a:r>
              <a:rPr lang="zh-TW" altLang="en-US" dirty="0">
                <a:latin typeface="+mn-ea"/>
              </a:rPr>
              <a:t>持有有效駕照</a:t>
            </a:r>
            <a:endParaRPr lang="en-US" altLang="zh-TW" dirty="0">
              <a:latin typeface="+mn-ea"/>
            </a:endParaRPr>
          </a:p>
          <a:p>
            <a:pPr algn="just">
              <a:lnSpc>
                <a:spcPct val="150000"/>
              </a:lnSpc>
            </a:pPr>
            <a:r>
              <a:rPr lang="zh-TW" altLang="en-US" dirty="0">
                <a:latin typeface="+mn-ea"/>
              </a:rPr>
              <a:t>排除身體嚴重殘疾者、有心血管病史者、使用可能抑制心血管反應的藥劑者</a:t>
            </a:r>
            <a:endParaRPr lang="en-US" altLang="zh-TW" dirty="0">
              <a:latin typeface="+mn-ea"/>
            </a:endParaRPr>
          </a:p>
          <a:p>
            <a:pPr algn="just">
              <a:lnSpc>
                <a:spcPct val="150000"/>
              </a:lnSpc>
            </a:pPr>
            <a:r>
              <a:rPr lang="zh-TW" altLang="en-US" dirty="0">
                <a:latin typeface="+mn-ea"/>
              </a:rPr>
              <a:t>受測人數：</a:t>
            </a:r>
            <a:r>
              <a:rPr lang="en-US" altLang="zh-TW" dirty="0">
                <a:latin typeface="+mn-ea"/>
              </a:rPr>
              <a:t>60</a:t>
            </a:r>
            <a:r>
              <a:rPr lang="zh-TW" altLang="en-US" dirty="0">
                <a:latin typeface="+mn-ea"/>
              </a:rPr>
              <a:t>人</a:t>
            </a:r>
            <a:r>
              <a:rPr lang="en-US" altLang="zh-TW" dirty="0">
                <a:latin typeface="+mn-ea"/>
              </a:rPr>
              <a:t>(30</a:t>
            </a:r>
            <a:r>
              <a:rPr lang="zh-TW" altLang="en-US" dirty="0">
                <a:latin typeface="+mn-ea"/>
              </a:rPr>
              <a:t>男，</a:t>
            </a:r>
            <a:r>
              <a:rPr lang="en-US" altLang="zh-TW" dirty="0">
                <a:latin typeface="+mn-ea"/>
              </a:rPr>
              <a:t>30</a:t>
            </a:r>
            <a:r>
              <a:rPr lang="zh-TW" altLang="en-US" dirty="0">
                <a:latin typeface="+mn-ea"/>
              </a:rPr>
              <a:t>女</a:t>
            </a:r>
            <a:r>
              <a:rPr lang="en-US" altLang="zh-TW" dirty="0">
                <a:latin typeface="+mn-ea"/>
              </a:rPr>
              <a:t>)</a:t>
            </a:r>
            <a:endParaRPr lang="zh-TW" altLang="en-US" dirty="0">
              <a:latin typeface="+mn-ea"/>
            </a:endParaRPr>
          </a:p>
        </p:txBody>
      </p:sp>
      <p:graphicFrame>
        <p:nvGraphicFramePr>
          <p:cNvPr id="4" name="表格 3">
            <a:extLst>
              <a:ext uri="{FF2B5EF4-FFF2-40B4-BE49-F238E27FC236}">
                <a16:creationId xmlns:a16="http://schemas.microsoft.com/office/drawing/2014/main" id="{38696C88-7B47-4F64-92D9-C8DF8AB2BF28}"/>
              </a:ext>
            </a:extLst>
          </p:cNvPr>
          <p:cNvGraphicFramePr>
            <a:graphicFrameLocks noGrp="1"/>
          </p:cNvGraphicFramePr>
          <p:nvPr>
            <p:extLst>
              <p:ext uri="{D42A27DB-BD31-4B8C-83A1-F6EECF244321}">
                <p14:modId xmlns:p14="http://schemas.microsoft.com/office/powerpoint/2010/main" val="1907859582"/>
              </p:ext>
            </p:extLst>
          </p:nvPr>
        </p:nvGraphicFramePr>
        <p:xfrm>
          <a:off x="8074189" y="2272790"/>
          <a:ext cx="3837940" cy="3708400"/>
        </p:xfrm>
        <a:graphic>
          <a:graphicData uri="http://schemas.openxmlformats.org/drawingml/2006/table">
            <a:tbl>
              <a:tblPr firstRow="1" bandRow="1">
                <a:tableStyleId>{5C22544A-7EE6-4342-B048-85BDC9FD1C3A}</a:tableStyleId>
              </a:tblPr>
              <a:tblGrid>
                <a:gridCol w="808990">
                  <a:extLst>
                    <a:ext uri="{9D8B030D-6E8A-4147-A177-3AD203B41FA5}">
                      <a16:colId xmlns:a16="http://schemas.microsoft.com/office/drawing/2014/main" val="3426914945"/>
                    </a:ext>
                  </a:extLst>
                </a:gridCol>
                <a:gridCol w="808990">
                  <a:extLst>
                    <a:ext uri="{9D8B030D-6E8A-4147-A177-3AD203B41FA5}">
                      <a16:colId xmlns:a16="http://schemas.microsoft.com/office/drawing/2014/main" val="3996351356"/>
                    </a:ext>
                  </a:extLst>
                </a:gridCol>
                <a:gridCol w="932180">
                  <a:extLst>
                    <a:ext uri="{9D8B030D-6E8A-4147-A177-3AD203B41FA5}">
                      <a16:colId xmlns:a16="http://schemas.microsoft.com/office/drawing/2014/main" val="1405281727"/>
                    </a:ext>
                  </a:extLst>
                </a:gridCol>
                <a:gridCol w="1287780">
                  <a:extLst>
                    <a:ext uri="{9D8B030D-6E8A-4147-A177-3AD203B41FA5}">
                      <a16:colId xmlns:a16="http://schemas.microsoft.com/office/drawing/2014/main" val="2038953803"/>
                    </a:ext>
                  </a:extLst>
                </a:gridCol>
              </a:tblGrid>
              <a:tr h="370840">
                <a:tc gridSpan="2">
                  <a:txBody>
                    <a:bodyPr/>
                    <a:lstStyle/>
                    <a:p>
                      <a:pPr algn="ctr"/>
                      <a:endParaRPr lang="zh-TW" altLang="en-US" sz="1600" b="1" dirty="0">
                        <a:ln>
                          <a:noFill/>
                        </a:ln>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zh-TW" altLang="en-US"/>
                    </a:p>
                  </a:txBody>
                  <a:tcPr/>
                </a:tc>
                <a:tc>
                  <a:txBody>
                    <a:bodyPr/>
                    <a:lstStyle/>
                    <a:p>
                      <a:pPr algn="ctr"/>
                      <a:r>
                        <a:rPr lang="zh-TW" altLang="en-US" sz="1600" dirty="0">
                          <a:ln>
                            <a:noFill/>
                          </a:ln>
                          <a:solidFill>
                            <a:sysClr val="windowText" lastClr="000000"/>
                          </a:solidFill>
                          <a:latin typeface="+mn-ea"/>
                          <a:ea typeface="+mn-ea"/>
                        </a:rPr>
                        <a:t>平均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r>
                        <a:rPr lang="zh-TW" altLang="en-US" sz="1600" dirty="0">
                          <a:ln>
                            <a:noFill/>
                          </a:ln>
                          <a:solidFill>
                            <a:sysClr val="windowText" lastClr="000000"/>
                          </a:solidFill>
                          <a:latin typeface="+mn-ea"/>
                          <a:ea typeface="+mn-ea"/>
                        </a:rPr>
                        <a:t>標準差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750646205"/>
                  </a:ext>
                </a:extLst>
              </a:tr>
              <a:tr h="37084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b="1" dirty="0">
                          <a:ln>
                            <a:noFill/>
                          </a:ln>
                          <a:solidFill>
                            <a:sysClr val="windowText" lastClr="000000"/>
                          </a:solidFill>
                          <a:latin typeface="+mn-ea"/>
                          <a:ea typeface="+mn-ea"/>
                        </a:rPr>
                        <a:t>年齡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hMerge="1">
                  <a:txBody>
                    <a:bodyPr/>
                    <a:lstStyle/>
                    <a:p>
                      <a:endParaRPr lang="zh-TW" altLang="en-US"/>
                    </a:p>
                  </a:txBody>
                  <a:tcPr/>
                </a:tc>
                <a:tc>
                  <a:txBody>
                    <a:bodyPr/>
                    <a:lstStyle/>
                    <a:p>
                      <a:pPr algn="ctr"/>
                      <a:r>
                        <a:rPr lang="en-US" altLang="zh-TW" sz="1600" dirty="0">
                          <a:ln>
                            <a:noFill/>
                          </a:ln>
                          <a:solidFill>
                            <a:sysClr val="windowText" lastClr="000000"/>
                          </a:solidFill>
                          <a:latin typeface="+mn-ea"/>
                          <a:ea typeface="+mn-ea"/>
                        </a:rPr>
                        <a:t>19.74</a:t>
                      </a:r>
                      <a:endParaRPr lang="zh-TW" altLang="en-US" sz="1600" dirty="0">
                        <a:ln>
                          <a:noFill/>
                        </a:ln>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ln>
                            <a:noFill/>
                          </a:ln>
                          <a:solidFill>
                            <a:sysClr val="windowText" lastClr="000000"/>
                          </a:solidFill>
                          <a:latin typeface="+mn-ea"/>
                          <a:ea typeface="+mn-ea"/>
                        </a:rPr>
                        <a:t>2.40</a:t>
                      </a:r>
                      <a:endParaRPr lang="zh-TW" altLang="en-US" sz="1600" dirty="0">
                        <a:ln>
                          <a:noFill/>
                        </a:ln>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67941496"/>
                  </a:ext>
                </a:extLst>
              </a:tr>
              <a:tr h="370840">
                <a:tc gridSpan="2">
                  <a:txBody>
                    <a:bodyPr/>
                    <a:lstStyle/>
                    <a:p>
                      <a:pPr algn="ctr"/>
                      <a:r>
                        <a:rPr lang="zh-TW" altLang="en-US" sz="1600" b="1" dirty="0">
                          <a:ln>
                            <a:noFill/>
                          </a:ln>
                          <a:solidFill>
                            <a:sysClr val="windowText" lastClr="000000"/>
                          </a:solidFill>
                          <a:latin typeface="+mn-ea"/>
                          <a:ea typeface="+mn-ea"/>
                        </a:rPr>
                        <a:t>持有駕照時間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hMerge="1">
                  <a:txBody>
                    <a:bodyPr/>
                    <a:lstStyle/>
                    <a:p>
                      <a:endParaRPr lang="zh-TW" altLang="en-US"/>
                    </a:p>
                  </a:txBody>
                  <a:tcPr/>
                </a:tc>
                <a:tc>
                  <a:txBody>
                    <a:bodyPr/>
                    <a:lstStyle/>
                    <a:p>
                      <a:pPr algn="ctr"/>
                      <a:r>
                        <a:rPr lang="en-US" altLang="zh-TW" sz="1600" dirty="0">
                          <a:ln>
                            <a:noFill/>
                          </a:ln>
                          <a:solidFill>
                            <a:sysClr val="windowText" lastClr="000000"/>
                          </a:solidFill>
                          <a:latin typeface="+mn-ea"/>
                          <a:ea typeface="+mn-ea"/>
                        </a:rPr>
                        <a:t>3.16</a:t>
                      </a:r>
                      <a:endParaRPr lang="zh-TW" altLang="en-US" sz="1600" dirty="0">
                        <a:ln>
                          <a:noFill/>
                        </a:ln>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ln>
                            <a:noFill/>
                          </a:ln>
                          <a:solidFill>
                            <a:sysClr val="windowText" lastClr="000000"/>
                          </a:solidFill>
                          <a:latin typeface="+mn-ea"/>
                          <a:ea typeface="+mn-ea"/>
                        </a:rPr>
                        <a:t>2.34</a:t>
                      </a:r>
                      <a:endParaRPr lang="zh-TW" altLang="en-US" sz="1600" dirty="0">
                        <a:ln>
                          <a:noFill/>
                        </a:ln>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81133442"/>
                  </a:ext>
                </a:extLst>
              </a:tr>
              <a:tr h="370840">
                <a:tc gridSpan="2">
                  <a:txBody>
                    <a:bodyPr/>
                    <a:lstStyle/>
                    <a:p>
                      <a:pPr algn="ctr"/>
                      <a:r>
                        <a:rPr lang="zh-TW" altLang="en-US" sz="1600" b="1" dirty="0">
                          <a:ln>
                            <a:noFill/>
                          </a:ln>
                          <a:solidFill>
                            <a:sysClr val="windowText" lastClr="000000"/>
                          </a:solidFill>
                          <a:latin typeface="+mn-ea"/>
                          <a:ea typeface="+mn-ea"/>
                        </a:rPr>
                        <a:t>每周駕駛天數</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hMerge="1">
                  <a:txBody>
                    <a:bodyPr/>
                    <a:lstStyle/>
                    <a:p>
                      <a:endParaRPr lang="zh-TW" altLang="en-US"/>
                    </a:p>
                  </a:txBody>
                  <a:tcPr/>
                </a:tc>
                <a:tc>
                  <a:txBody>
                    <a:bodyPr/>
                    <a:lstStyle/>
                    <a:p>
                      <a:pPr algn="ctr"/>
                      <a:r>
                        <a:rPr lang="en-US" altLang="zh-TW" sz="1600" dirty="0">
                          <a:ln>
                            <a:noFill/>
                          </a:ln>
                          <a:solidFill>
                            <a:sysClr val="windowText" lastClr="000000"/>
                          </a:solidFill>
                          <a:latin typeface="+mn-ea"/>
                          <a:ea typeface="+mn-ea"/>
                        </a:rPr>
                        <a:t>4.13</a:t>
                      </a:r>
                      <a:endParaRPr lang="zh-TW" altLang="en-US" sz="1600" dirty="0">
                        <a:ln>
                          <a:noFill/>
                        </a:ln>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ln>
                            <a:noFill/>
                          </a:ln>
                          <a:solidFill>
                            <a:sysClr val="windowText" lastClr="000000"/>
                          </a:solidFill>
                          <a:latin typeface="+mn-ea"/>
                          <a:ea typeface="+mn-ea"/>
                        </a:rPr>
                        <a:t>2.15</a:t>
                      </a:r>
                      <a:endParaRPr lang="zh-TW" altLang="en-US" sz="1600" dirty="0">
                        <a:ln>
                          <a:noFill/>
                        </a:ln>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59808564"/>
                  </a:ext>
                </a:extLst>
              </a:tr>
              <a:tr h="370840">
                <a:tc gridSpan="2">
                  <a:txBody>
                    <a:bodyPr/>
                    <a:lstStyle/>
                    <a:p>
                      <a:pPr algn="ctr"/>
                      <a:endParaRPr lang="zh-TW" altLang="en-US" sz="1600" b="1" dirty="0">
                        <a:ln>
                          <a:noFill/>
                        </a:ln>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zh-TW" altLang="en-US"/>
                    </a:p>
                  </a:txBody>
                  <a:tcPr/>
                </a:tc>
                <a:tc>
                  <a:txBody>
                    <a:bodyPr/>
                    <a:lstStyle/>
                    <a:p>
                      <a:pPr algn="ctr"/>
                      <a:r>
                        <a:rPr lang="zh-TW" altLang="en-US" sz="1600" b="1" dirty="0">
                          <a:ln>
                            <a:noFill/>
                          </a:ln>
                          <a:solidFill>
                            <a:sysClr val="windowText" lastClr="000000"/>
                          </a:solidFill>
                          <a:latin typeface="+mn-ea"/>
                          <a:ea typeface="+mn-ea"/>
                        </a:rPr>
                        <a:t>樣本數</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r>
                        <a:rPr lang="zh-TW" altLang="en-US" sz="1600" b="1" dirty="0">
                          <a:ln>
                            <a:noFill/>
                          </a:ln>
                          <a:solidFill>
                            <a:sysClr val="windowText" lastClr="000000"/>
                          </a:solidFill>
                          <a:latin typeface="+mn-ea"/>
                          <a:ea typeface="+mn-ea"/>
                        </a:rPr>
                        <a:t>百分比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595379346"/>
                  </a:ext>
                </a:extLst>
              </a:tr>
              <a:tr h="370840">
                <a:tc rowSpan="2">
                  <a:txBody>
                    <a:bodyPr/>
                    <a:lstStyle/>
                    <a:p>
                      <a:pPr algn="ctr"/>
                      <a:r>
                        <a:rPr lang="zh-TW" altLang="en-US" sz="1600" b="1" dirty="0">
                          <a:ln>
                            <a:noFill/>
                          </a:ln>
                          <a:solidFill>
                            <a:sysClr val="windowText" lastClr="000000"/>
                          </a:solidFill>
                          <a:latin typeface="+mn-ea"/>
                          <a:ea typeface="+mn-ea"/>
                        </a:rPr>
                        <a:t>性別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r>
                        <a:rPr lang="zh-TW" altLang="en-US" sz="1600" b="1" dirty="0">
                          <a:ln>
                            <a:noFill/>
                          </a:ln>
                          <a:solidFill>
                            <a:sysClr val="windowText" lastClr="000000"/>
                          </a:solidFill>
                          <a:latin typeface="+mn-ea"/>
                          <a:ea typeface="+mn-ea"/>
                        </a:rPr>
                        <a:t>女</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r>
                        <a:rPr lang="en-US" altLang="zh-TW" sz="1600" dirty="0">
                          <a:ln>
                            <a:noFill/>
                          </a:ln>
                          <a:solidFill>
                            <a:sysClr val="windowText" lastClr="000000"/>
                          </a:solidFill>
                          <a:latin typeface="+mn-ea"/>
                          <a:ea typeface="+mn-ea"/>
                        </a:rPr>
                        <a:t>30</a:t>
                      </a:r>
                      <a:endParaRPr lang="zh-TW" altLang="en-US" sz="1600" dirty="0">
                        <a:ln>
                          <a:noFill/>
                        </a:ln>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ln>
                            <a:noFill/>
                          </a:ln>
                          <a:solidFill>
                            <a:sysClr val="windowText" lastClr="000000"/>
                          </a:solidFill>
                          <a:latin typeface="+mn-ea"/>
                          <a:ea typeface="+mn-ea"/>
                        </a:rPr>
                        <a:t>50%</a:t>
                      </a:r>
                      <a:endParaRPr lang="zh-TW" altLang="en-US" sz="1600" dirty="0">
                        <a:ln>
                          <a:noFill/>
                        </a:ln>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73830278"/>
                  </a:ext>
                </a:extLst>
              </a:tr>
              <a:tr h="370840">
                <a:tc vMerge="1">
                  <a:txBody>
                    <a:bodyPr/>
                    <a:lstStyle/>
                    <a:p>
                      <a:endParaRPr lang="zh-TW" altLang="en-US" dirty="0">
                        <a:ln>
                          <a:noFill/>
                        </a:ln>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altLang="en-US" sz="1600" b="1" dirty="0">
                          <a:ln>
                            <a:noFill/>
                          </a:ln>
                          <a:solidFill>
                            <a:sysClr val="windowText" lastClr="000000"/>
                          </a:solidFill>
                          <a:latin typeface="+mn-ea"/>
                          <a:ea typeface="+mn-ea"/>
                        </a:rPr>
                        <a:t>男</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r>
                        <a:rPr lang="en-US" altLang="zh-TW" sz="1600" dirty="0">
                          <a:ln>
                            <a:noFill/>
                          </a:ln>
                          <a:solidFill>
                            <a:sysClr val="windowText" lastClr="000000"/>
                          </a:solidFill>
                          <a:latin typeface="+mn-ea"/>
                          <a:ea typeface="+mn-ea"/>
                        </a:rPr>
                        <a:t>30</a:t>
                      </a:r>
                      <a:endParaRPr lang="zh-TW" altLang="en-US" sz="1600" dirty="0">
                        <a:ln>
                          <a:noFill/>
                        </a:ln>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ln>
                            <a:noFill/>
                          </a:ln>
                          <a:solidFill>
                            <a:sysClr val="windowText" lastClr="000000"/>
                          </a:solidFill>
                          <a:latin typeface="+mn-ea"/>
                          <a:ea typeface="+mn-ea"/>
                        </a:rPr>
                        <a:t>50%</a:t>
                      </a:r>
                      <a:endParaRPr lang="zh-TW" altLang="en-US" sz="1600" dirty="0">
                        <a:ln>
                          <a:noFill/>
                        </a:ln>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6473535"/>
                  </a:ext>
                </a:extLst>
              </a:tr>
              <a:tr h="370840">
                <a:tc rowSpan="3">
                  <a:txBody>
                    <a:bodyPr/>
                    <a:lstStyle/>
                    <a:p>
                      <a:pPr algn="ctr"/>
                      <a:r>
                        <a:rPr lang="zh-TW" altLang="en-US" sz="1600" b="1" dirty="0">
                          <a:ln>
                            <a:noFill/>
                          </a:ln>
                          <a:solidFill>
                            <a:sysClr val="windowText" lastClr="000000"/>
                          </a:solidFill>
                          <a:latin typeface="+mn-ea"/>
                          <a:ea typeface="+mn-ea"/>
                        </a:rPr>
                        <a:t>種族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r>
                        <a:rPr lang="zh-TW" altLang="en-US" sz="1600" b="1" dirty="0">
                          <a:ln>
                            <a:noFill/>
                          </a:ln>
                          <a:solidFill>
                            <a:sysClr val="windowText" lastClr="000000"/>
                          </a:solidFill>
                          <a:latin typeface="+mn-ea"/>
                          <a:ea typeface="+mn-ea"/>
                        </a:rPr>
                        <a:t>白</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r>
                        <a:rPr lang="en-US" altLang="zh-TW" sz="1600" dirty="0">
                          <a:ln>
                            <a:noFill/>
                          </a:ln>
                          <a:solidFill>
                            <a:sysClr val="windowText" lastClr="000000"/>
                          </a:solidFill>
                          <a:latin typeface="+mn-ea"/>
                          <a:ea typeface="+mn-ea"/>
                        </a:rPr>
                        <a:t>43</a:t>
                      </a:r>
                      <a:endParaRPr lang="zh-TW" altLang="en-US" sz="1600" dirty="0">
                        <a:ln>
                          <a:noFill/>
                        </a:ln>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ln>
                            <a:noFill/>
                          </a:ln>
                          <a:solidFill>
                            <a:sysClr val="windowText" lastClr="000000"/>
                          </a:solidFill>
                          <a:latin typeface="+mn-ea"/>
                          <a:ea typeface="+mn-ea"/>
                        </a:rPr>
                        <a:t>71.7%</a:t>
                      </a:r>
                      <a:endParaRPr lang="zh-TW" altLang="en-US" sz="1600" dirty="0">
                        <a:ln>
                          <a:noFill/>
                        </a:ln>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89490833"/>
                  </a:ext>
                </a:extLst>
              </a:tr>
              <a:tr h="370840">
                <a:tc vMerge="1">
                  <a:txBody>
                    <a:bodyPr/>
                    <a:lstStyle/>
                    <a:p>
                      <a:endParaRPr lang="zh-TW" altLang="en-US" dirty="0">
                        <a:ln>
                          <a:noFill/>
                        </a:ln>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altLang="en-US" sz="1600" b="1" dirty="0">
                          <a:ln>
                            <a:noFill/>
                          </a:ln>
                          <a:solidFill>
                            <a:sysClr val="windowText" lastClr="000000"/>
                          </a:solidFill>
                          <a:latin typeface="+mn-ea"/>
                          <a:ea typeface="+mn-ea"/>
                        </a:rPr>
                        <a:t>黑</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r>
                        <a:rPr lang="en-US" altLang="zh-TW" sz="1600" dirty="0">
                          <a:ln>
                            <a:noFill/>
                          </a:ln>
                          <a:solidFill>
                            <a:sysClr val="windowText" lastClr="000000"/>
                          </a:solidFill>
                          <a:latin typeface="+mn-ea"/>
                          <a:ea typeface="+mn-ea"/>
                        </a:rPr>
                        <a:t>14</a:t>
                      </a:r>
                      <a:endParaRPr lang="zh-TW" altLang="en-US" sz="1600" dirty="0">
                        <a:ln>
                          <a:noFill/>
                        </a:ln>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ln>
                            <a:noFill/>
                          </a:ln>
                          <a:solidFill>
                            <a:sysClr val="windowText" lastClr="000000"/>
                          </a:solidFill>
                          <a:latin typeface="+mn-ea"/>
                          <a:ea typeface="+mn-ea"/>
                        </a:rPr>
                        <a:t>23.3%</a:t>
                      </a:r>
                      <a:endParaRPr lang="zh-TW" altLang="en-US" sz="1600" dirty="0">
                        <a:ln>
                          <a:noFill/>
                        </a:ln>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33874639"/>
                  </a:ext>
                </a:extLst>
              </a:tr>
              <a:tr h="370840">
                <a:tc vMerge="1">
                  <a:txBody>
                    <a:bodyPr/>
                    <a:lstStyle/>
                    <a:p>
                      <a:endParaRPr lang="zh-TW" altLang="en-US" dirty="0">
                        <a:ln>
                          <a:noFill/>
                        </a:ln>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altLang="en-US" sz="1600" b="1" dirty="0">
                          <a:ln>
                            <a:noFill/>
                          </a:ln>
                          <a:solidFill>
                            <a:sysClr val="windowText" lastClr="000000"/>
                          </a:solidFill>
                          <a:latin typeface="+mn-ea"/>
                          <a:ea typeface="+mn-ea"/>
                        </a:rPr>
                        <a:t>其他</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r>
                        <a:rPr lang="en-US" altLang="zh-TW" sz="1600" dirty="0">
                          <a:ln>
                            <a:noFill/>
                          </a:ln>
                          <a:solidFill>
                            <a:sysClr val="windowText" lastClr="000000"/>
                          </a:solidFill>
                          <a:latin typeface="+mn-ea"/>
                          <a:ea typeface="+mn-ea"/>
                        </a:rPr>
                        <a:t>3</a:t>
                      </a:r>
                      <a:endParaRPr lang="zh-TW" altLang="en-US" sz="1600" dirty="0">
                        <a:ln>
                          <a:noFill/>
                        </a:ln>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600" dirty="0">
                          <a:ln>
                            <a:noFill/>
                          </a:ln>
                          <a:solidFill>
                            <a:sysClr val="windowText" lastClr="000000"/>
                          </a:solidFill>
                          <a:latin typeface="+mn-ea"/>
                          <a:ea typeface="+mn-ea"/>
                        </a:rPr>
                        <a:t>5%</a:t>
                      </a:r>
                      <a:endParaRPr lang="zh-TW" altLang="en-US" sz="1600" dirty="0">
                        <a:ln>
                          <a:noFill/>
                        </a:ln>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79766437"/>
                  </a:ext>
                </a:extLst>
              </a:tr>
            </a:tbl>
          </a:graphicData>
        </a:graphic>
      </p:graphicFrame>
    </p:spTree>
    <p:extLst>
      <p:ext uri="{BB962C8B-B14F-4D97-AF65-F5344CB8AC3E}">
        <p14:creationId xmlns:p14="http://schemas.microsoft.com/office/powerpoint/2010/main" val="959682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2D39DB6-760A-4DCA-94AC-53EF63D0703C}"/>
              </a:ext>
            </a:extLst>
          </p:cNvPr>
          <p:cNvSpPr>
            <a:spLocks noGrp="1"/>
          </p:cNvSpPr>
          <p:nvPr>
            <p:ph type="title"/>
          </p:nvPr>
        </p:nvSpPr>
        <p:spPr/>
        <p:txBody>
          <a:bodyPr>
            <a:normAutofit/>
          </a:bodyPr>
          <a:lstStyle/>
          <a:p>
            <a:r>
              <a:rPr lang="zh-TW" altLang="en-US" sz="3600" dirty="0"/>
              <a:t>實驗設備</a:t>
            </a:r>
          </a:p>
        </p:txBody>
      </p:sp>
      <p:sp>
        <p:nvSpPr>
          <p:cNvPr id="3" name="內容版面配置區 2">
            <a:extLst>
              <a:ext uri="{FF2B5EF4-FFF2-40B4-BE49-F238E27FC236}">
                <a16:creationId xmlns:a16="http://schemas.microsoft.com/office/drawing/2014/main" id="{6FD71116-311F-442D-86CB-BA419AE766C4}"/>
              </a:ext>
            </a:extLst>
          </p:cNvPr>
          <p:cNvSpPr>
            <a:spLocks noGrp="1"/>
          </p:cNvSpPr>
          <p:nvPr>
            <p:ph idx="1"/>
          </p:nvPr>
        </p:nvSpPr>
        <p:spPr>
          <a:xfrm>
            <a:off x="1143000" y="1665027"/>
            <a:ext cx="10696028" cy="4923926"/>
          </a:xfrm>
        </p:spPr>
        <p:txBody>
          <a:bodyPr anchor="ctr"/>
          <a:lstStyle/>
          <a:p>
            <a:pPr algn="just">
              <a:lnSpc>
                <a:spcPct val="150000"/>
              </a:lnSpc>
            </a:pPr>
            <a:r>
              <a:rPr lang="zh-TW" altLang="en-US" dirty="0">
                <a:latin typeface="+mn-ea"/>
              </a:rPr>
              <a:t>使用</a:t>
            </a:r>
            <a:r>
              <a:rPr lang="en-US" altLang="zh-TW" dirty="0">
                <a:latin typeface="+mn-ea"/>
              </a:rPr>
              <a:t>STISIM Drive</a:t>
            </a:r>
            <a:r>
              <a:rPr lang="zh-TW" altLang="en-US" dirty="0">
                <a:latin typeface="+mn-ea"/>
              </a:rPr>
              <a:t>進行駕駛模擬</a:t>
            </a:r>
            <a:endParaRPr lang="en-US" altLang="zh-TW" dirty="0">
              <a:latin typeface="+mn-ea"/>
            </a:endParaRPr>
          </a:p>
          <a:p>
            <a:pPr algn="just">
              <a:lnSpc>
                <a:spcPct val="150000"/>
              </a:lnSpc>
            </a:pPr>
            <a:r>
              <a:rPr lang="zh-TW" altLang="en-US" dirty="0">
                <a:latin typeface="+mn-ea"/>
              </a:rPr>
              <a:t>使用</a:t>
            </a:r>
            <a:r>
              <a:rPr lang="en-US" altLang="zh-TW" dirty="0">
                <a:latin typeface="+mn-ea"/>
              </a:rPr>
              <a:t>3</a:t>
            </a:r>
            <a:r>
              <a:rPr lang="zh-TW" altLang="en-US" dirty="0">
                <a:latin typeface="+mn-ea"/>
              </a:rPr>
              <a:t>個</a:t>
            </a:r>
            <a:r>
              <a:rPr lang="en-US" altLang="zh-TW" dirty="0">
                <a:latin typeface="+mn-ea"/>
              </a:rPr>
              <a:t>20</a:t>
            </a:r>
            <a:r>
              <a:rPr lang="zh-TW" altLang="en-US" dirty="0">
                <a:latin typeface="+mn-ea"/>
              </a:rPr>
              <a:t>英寸的</a:t>
            </a:r>
            <a:r>
              <a:rPr lang="en-US" altLang="zh-TW" dirty="0">
                <a:latin typeface="+mn-ea"/>
              </a:rPr>
              <a:t>LCD</a:t>
            </a:r>
            <a:r>
              <a:rPr lang="zh-TW" altLang="en-US" dirty="0">
                <a:latin typeface="+mn-ea"/>
              </a:rPr>
              <a:t>顯示道路、儀錶板</a:t>
            </a:r>
            <a:r>
              <a:rPr lang="en-US" altLang="zh-TW" dirty="0">
                <a:latin typeface="+mn-ea"/>
              </a:rPr>
              <a:t>(</a:t>
            </a:r>
            <a:r>
              <a:rPr lang="zh-TW" altLang="en-US" dirty="0">
                <a:latin typeface="+mn-ea"/>
              </a:rPr>
              <a:t>車速表、每分鐘轉數、車輛擋位</a:t>
            </a:r>
            <a:r>
              <a:rPr lang="en-US" altLang="zh-TW" dirty="0">
                <a:latin typeface="+mn-ea"/>
              </a:rPr>
              <a:t>)</a:t>
            </a:r>
          </a:p>
          <a:p>
            <a:pPr algn="just">
              <a:lnSpc>
                <a:spcPct val="150000"/>
              </a:lnSpc>
            </a:pPr>
            <a:r>
              <a:rPr lang="zh-TW" altLang="en-US" dirty="0">
                <a:latin typeface="+mn-ea"/>
              </a:rPr>
              <a:t>提供方向盤、加速以及剎車踏板</a:t>
            </a:r>
            <a:endParaRPr lang="en-US" altLang="zh-TW" dirty="0">
              <a:latin typeface="+mn-ea"/>
            </a:endParaRPr>
          </a:p>
          <a:p>
            <a:pPr algn="just">
              <a:lnSpc>
                <a:spcPct val="150000"/>
              </a:lnSpc>
            </a:pPr>
            <a:r>
              <a:rPr lang="zh-TW" altLang="en-US" dirty="0">
                <a:latin typeface="+mn-ea"/>
              </a:rPr>
              <a:t>自然的引擎聲、外部道路噪音以及交通聲音</a:t>
            </a:r>
            <a:endParaRPr lang="en-US" altLang="zh-TW" dirty="0">
              <a:latin typeface="+mn-ea"/>
            </a:endParaRPr>
          </a:p>
          <a:p>
            <a:pPr algn="just">
              <a:lnSpc>
                <a:spcPct val="150000"/>
              </a:lnSpc>
            </a:pPr>
            <a:r>
              <a:rPr lang="en-US" altLang="zh-TW" dirty="0">
                <a:latin typeface="+mn-ea"/>
              </a:rPr>
              <a:t>Polar E600</a:t>
            </a:r>
            <a:r>
              <a:rPr lang="zh-TW" altLang="en-US" dirty="0">
                <a:latin typeface="+mn-ea"/>
              </a:rPr>
              <a:t>心率監測器</a:t>
            </a:r>
            <a:endParaRPr lang="en-US" altLang="zh-TW" dirty="0">
              <a:latin typeface="+mn-ea"/>
            </a:endParaRPr>
          </a:p>
          <a:p>
            <a:pPr algn="just">
              <a:lnSpc>
                <a:spcPct val="150000"/>
              </a:lnSpc>
            </a:pPr>
            <a:r>
              <a:rPr lang="en-US" altLang="zh-TW" dirty="0">
                <a:latin typeface="+mn-ea"/>
              </a:rPr>
              <a:t>GE </a:t>
            </a:r>
            <a:r>
              <a:rPr lang="en-US" altLang="zh-TW" dirty="0" err="1">
                <a:latin typeface="+mn-ea"/>
              </a:rPr>
              <a:t>Carescape</a:t>
            </a:r>
            <a:r>
              <a:rPr lang="en-US" altLang="zh-TW" dirty="0">
                <a:latin typeface="+mn-ea"/>
              </a:rPr>
              <a:t> V100</a:t>
            </a:r>
            <a:r>
              <a:rPr lang="zh-TW" altLang="en-US" dirty="0">
                <a:latin typeface="+mn-ea"/>
              </a:rPr>
              <a:t>生命體徵監護儀</a:t>
            </a:r>
            <a:endParaRPr lang="en-US" altLang="zh-TW" dirty="0">
              <a:latin typeface="+mn-ea"/>
            </a:endParaRPr>
          </a:p>
          <a:p>
            <a:pPr algn="just">
              <a:lnSpc>
                <a:spcPct val="150000"/>
              </a:lnSpc>
            </a:pPr>
            <a:r>
              <a:rPr lang="en-US" altLang="zh-TW" dirty="0" err="1">
                <a:latin typeface="+mn-ea"/>
              </a:rPr>
              <a:t>Critikon</a:t>
            </a:r>
            <a:r>
              <a:rPr lang="en-US" altLang="zh-TW" dirty="0">
                <a:latin typeface="+mn-ea"/>
              </a:rPr>
              <a:t> DURA-CUF</a:t>
            </a:r>
            <a:r>
              <a:rPr lang="zh-TW" altLang="en-US" dirty="0">
                <a:latin typeface="+mn-ea"/>
              </a:rPr>
              <a:t>血壓袖帶</a:t>
            </a:r>
            <a:endParaRPr lang="en-US" altLang="zh-TW" dirty="0">
              <a:latin typeface="+mn-ea"/>
            </a:endParaRPr>
          </a:p>
        </p:txBody>
      </p:sp>
      <p:pic>
        <p:nvPicPr>
          <p:cNvPr id="5" name="圖片 4">
            <a:extLst>
              <a:ext uri="{FF2B5EF4-FFF2-40B4-BE49-F238E27FC236}">
                <a16:creationId xmlns:a16="http://schemas.microsoft.com/office/drawing/2014/main" id="{9298F39C-5B6C-4280-BC89-5DCE7F9FF2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15163" y="3525192"/>
            <a:ext cx="4823865" cy="2723208"/>
          </a:xfrm>
          <a:prstGeom prst="rect">
            <a:avLst/>
          </a:prstGeom>
        </p:spPr>
      </p:pic>
    </p:spTree>
    <p:extLst>
      <p:ext uri="{BB962C8B-B14F-4D97-AF65-F5344CB8AC3E}">
        <p14:creationId xmlns:p14="http://schemas.microsoft.com/office/powerpoint/2010/main" val="3493950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DCFA1BD-AE43-4868-BA1F-C1AC1FF020AE}"/>
              </a:ext>
            </a:extLst>
          </p:cNvPr>
          <p:cNvSpPr>
            <a:spLocks noGrp="1"/>
          </p:cNvSpPr>
          <p:nvPr>
            <p:ph type="title"/>
          </p:nvPr>
        </p:nvSpPr>
        <p:spPr/>
        <p:txBody>
          <a:bodyPr>
            <a:normAutofit/>
          </a:bodyPr>
          <a:lstStyle/>
          <a:p>
            <a:r>
              <a:rPr lang="zh-TW" altLang="en-US" sz="3600" dirty="0"/>
              <a:t>駕駛場景</a:t>
            </a:r>
          </a:p>
        </p:txBody>
      </p:sp>
      <p:sp>
        <p:nvSpPr>
          <p:cNvPr id="3" name="內容版面配置區 2">
            <a:extLst>
              <a:ext uri="{FF2B5EF4-FFF2-40B4-BE49-F238E27FC236}">
                <a16:creationId xmlns:a16="http://schemas.microsoft.com/office/drawing/2014/main" id="{734AF00C-11FD-4B9D-ADDF-46C5D4480800}"/>
              </a:ext>
            </a:extLst>
          </p:cNvPr>
          <p:cNvSpPr>
            <a:spLocks noGrp="1"/>
          </p:cNvSpPr>
          <p:nvPr>
            <p:ph idx="1"/>
          </p:nvPr>
        </p:nvSpPr>
        <p:spPr/>
        <p:txBody>
          <a:bodyPr anchor="ctr">
            <a:normAutofit/>
          </a:bodyPr>
          <a:lstStyle/>
          <a:p>
            <a:pPr algn="just">
              <a:lnSpc>
                <a:spcPct val="150000"/>
              </a:lnSpc>
            </a:pPr>
            <a:r>
              <a:rPr lang="en-US" altLang="zh-TW" dirty="0">
                <a:latin typeface="+mn-ea"/>
              </a:rPr>
              <a:t>5</a:t>
            </a:r>
            <a:r>
              <a:rPr lang="zh-TW" altLang="en-US" dirty="0">
                <a:latin typeface="+mn-ea"/>
              </a:rPr>
              <a:t>英里長的兩線道雙向道路</a:t>
            </a:r>
            <a:r>
              <a:rPr lang="en-US" altLang="zh-TW" dirty="0">
                <a:latin typeface="+mn-ea"/>
              </a:rPr>
              <a:t>(3</a:t>
            </a:r>
            <a:r>
              <a:rPr lang="zh-TW" altLang="en-US" dirty="0">
                <a:latin typeface="+mn-ea"/>
              </a:rPr>
              <a:t>種場景</a:t>
            </a:r>
            <a:r>
              <a:rPr lang="en-US" altLang="zh-TW" dirty="0">
                <a:latin typeface="+mn-ea"/>
              </a:rPr>
              <a:t>)</a:t>
            </a:r>
          </a:p>
          <a:p>
            <a:pPr algn="just">
              <a:lnSpc>
                <a:spcPct val="150000"/>
              </a:lnSpc>
            </a:pPr>
            <a:r>
              <a:rPr lang="zh-TW" altLang="en-US" dirty="0">
                <a:latin typeface="+mn-ea"/>
              </a:rPr>
              <a:t>白天的郊區</a:t>
            </a:r>
            <a:endParaRPr lang="en-US" altLang="zh-TW" dirty="0">
              <a:latin typeface="+mn-ea"/>
            </a:endParaRPr>
          </a:p>
          <a:p>
            <a:pPr algn="just">
              <a:lnSpc>
                <a:spcPct val="150000"/>
              </a:lnSpc>
            </a:pPr>
            <a:r>
              <a:rPr lang="zh-TW" altLang="en-US" dirty="0">
                <a:latin typeface="+mn-ea"/>
              </a:rPr>
              <a:t>限速每小時</a:t>
            </a:r>
            <a:r>
              <a:rPr lang="en-US" altLang="zh-TW" dirty="0">
                <a:latin typeface="+mn-ea"/>
              </a:rPr>
              <a:t>35~65</a:t>
            </a:r>
            <a:r>
              <a:rPr lang="zh-TW" altLang="en-US" dirty="0">
                <a:latin typeface="+mn-ea"/>
              </a:rPr>
              <a:t>英里</a:t>
            </a:r>
            <a:endParaRPr lang="en-US" altLang="zh-TW" dirty="0">
              <a:latin typeface="+mn-ea"/>
            </a:endParaRPr>
          </a:p>
          <a:p>
            <a:pPr algn="just">
              <a:lnSpc>
                <a:spcPct val="150000"/>
              </a:lnSpc>
            </a:pPr>
            <a:r>
              <a:rPr lang="zh-TW" altLang="en-US" dirty="0">
                <a:latin typeface="+mn-ea"/>
              </a:rPr>
              <a:t>當駕駛速度大於或小於限制速度</a:t>
            </a:r>
            <a:r>
              <a:rPr lang="en-US" altLang="zh-TW" dirty="0">
                <a:latin typeface="+mn-ea"/>
              </a:rPr>
              <a:t>7</a:t>
            </a:r>
            <a:r>
              <a:rPr lang="zh-TW" altLang="en-US" dirty="0">
                <a:latin typeface="+mn-ea"/>
              </a:rPr>
              <a:t>英里時，研究助理會向駕駛者提出口頭警告</a:t>
            </a:r>
            <a:r>
              <a:rPr lang="en-US" altLang="zh-TW" dirty="0">
                <a:latin typeface="+mn-ea"/>
              </a:rPr>
              <a:t>(</a:t>
            </a:r>
            <a:r>
              <a:rPr lang="zh-TW" altLang="en-US" dirty="0">
                <a:latin typeface="+mn-ea"/>
              </a:rPr>
              <a:t>太快、太慢</a:t>
            </a:r>
            <a:r>
              <a:rPr lang="en-US" altLang="zh-TW" dirty="0">
                <a:latin typeface="+mn-ea"/>
              </a:rPr>
              <a:t>)</a:t>
            </a:r>
            <a:r>
              <a:rPr lang="zh-TW" altLang="en-US" dirty="0">
                <a:latin typeface="+mn-ea"/>
              </a:rPr>
              <a:t>，若超過</a:t>
            </a:r>
            <a:r>
              <a:rPr lang="en-US" altLang="zh-TW" dirty="0">
                <a:latin typeface="+mn-ea"/>
              </a:rPr>
              <a:t>4</a:t>
            </a:r>
            <a:r>
              <a:rPr lang="zh-TW" altLang="en-US" dirty="0">
                <a:latin typeface="+mn-ea"/>
              </a:rPr>
              <a:t>次警告則實驗失敗。</a:t>
            </a:r>
            <a:endParaRPr lang="en-US" altLang="zh-TW" dirty="0">
              <a:latin typeface="+mn-ea"/>
            </a:endParaRPr>
          </a:p>
          <a:p>
            <a:pPr algn="just">
              <a:lnSpc>
                <a:spcPct val="150000"/>
              </a:lnSpc>
            </a:pPr>
            <a:r>
              <a:rPr lang="zh-TW" altLang="en-US" dirty="0">
                <a:latin typeface="+mn-ea"/>
              </a:rPr>
              <a:t>會出現要立即反應的意外事件</a:t>
            </a:r>
            <a:r>
              <a:rPr lang="en-US" altLang="zh-TW" dirty="0">
                <a:latin typeface="+mn-ea"/>
              </a:rPr>
              <a:t>(</a:t>
            </a:r>
            <a:r>
              <a:rPr lang="zh-TW" altLang="en-US" dirty="0">
                <a:latin typeface="+mn-ea"/>
              </a:rPr>
              <a:t>例如</a:t>
            </a:r>
            <a:r>
              <a:rPr lang="en-US" altLang="zh-TW" dirty="0">
                <a:latin typeface="+mn-ea"/>
              </a:rPr>
              <a:t>:</a:t>
            </a:r>
            <a:r>
              <a:rPr lang="zh-TW" altLang="en-US" dirty="0">
                <a:latin typeface="+mn-ea"/>
              </a:rPr>
              <a:t>前車突然緊急剎車、行人衝到馬路上</a:t>
            </a:r>
            <a:r>
              <a:rPr lang="en-US" altLang="zh-TW" dirty="0">
                <a:latin typeface="+mn-ea"/>
              </a:rPr>
              <a:t>)</a:t>
            </a:r>
            <a:r>
              <a:rPr lang="zh-TW" altLang="en-US" dirty="0">
                <a:latin typeface="+mn-ea"/>
              </a:rPr>
              <a:t>。</a:t>
            </a:r>
            <a:endParaRPr lang="en-US" altLang="zh-TW" dirty="0">
              <a:latin typeface="+mn-ea"/>
            </a:endParaRPr>
          </a:p>
          <a:p>
            <a:pPr algn="just">
              <a:lnSpc>
                <a:spcPct val="150000"/>
              </a:lnSpc>
            </a:pPr>
            <a:r>
              <a:rPr lang="zh-TW" altLang="en-US" dirty="0">
                <a:latin typeface="+mn-ea"/>
              </a:rPr>
              <a:t>駕駛者主要任務為駕車，次要任務</a:t>
            </a:r>
            <a:r>
              <a:rPr lang="en-US" altLang="zh-TW" dirty="0">
                <a:latin typeface="+mn-ea"/>
              </a:rPr>
              <a:t>(</a:t>
            </a:r>
            <a:r>
              <a:rPr lang="zh-TW" altLang="en-US" dirty="0">
                <a:latin typeface="+mn-ea"/>
              </a:rPr>
              <a:t>無任務、通話、發短信</a:t>
            </a:r>
            <a:r>
              <a:rPr lang="en-US" altLang="zh-TW" dirty="0">
                <a:latin typeface="+mn-ea"/>
              </a:rPr>
              <a:t>)</a:t>
            </a:r>
            <a:r>
              <a:rPr lang="zh-TW" altLang="en-US" dirty="0">
                <a:latin typeface="+mn-ea"/>
              </a:rPr>
              <a:t>會以隨機方式進行。</a:t>
            </a:r>
            <a:endParaRPr lang="en-US" altLang="zh-TW" dirty="0">
              <a:latin typeface="+mn-ea"/>
            </a:endParaRPr>
          </a:p>
          <a:p>
            <a:endParaRPr lang="zh-TW" altLang="en-US" dirty="0">
              <a:latin typeface="+mn-ea"/>
            </a:endParaRPr>
          </a:p>
        </p:txBody>
      </p:sp>
    </p:spTree>
    <p:extLst>
      <p:ext uri="{BB962C8B-B14F-4D97-AF65-F5344CB8AC3E}">
        <p14:creationId xmlns:p14="http://schemas.microsoft.com/office/powerpoint/2010/main" val="2046021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001C1C6-AD33-463F-ABD3-28C42A114E25}"/>
              </a:ext>
            </a:extLst>
          </p:cNvPr>
          <p:cNvSpPr>
            <a:spLocks noGrp="1"/>
          </p:cNvSpPr>
          <p:nvPr>
            <p:ph type="title"/>
          </p:nvPr>
        </p:nvSpPr>
        <p:spPr/>
        <p:txBody>
          <a:bodyPr>
            <a:normAutofit/>
          </a:bodyPr>
          <a:lstStyle/>
          <a:p>
            <a:r>
              <a:rPr lang="zh-TW" altLang="en-US" sz="3600" dirty="0"/>
              <a:t>實驗流程</a:t>
            </a:r>
          </a:p>
        </p:txBody>
      </p:sp>
      <p:graphicFrame>
        <p:nvGraphicFramePr>
          <p:cNvPr id="5" name="內容版面配置區 4">
            <a:extLst>
              <a:ext uri="{FF2B5EF4-FFF2-40B4-BE49-F238E27FC236}">
                <a16:creationId xmlns:a16="http://schemas.microsoft.com/office/drawing/2014/main" id="{6B0DDC21-0030-4215-BD1A-D428A9008120}"/>
              </a:ext>
            </a:extLst>
          </p:cNvPr>
          <p:cNvGraphicFramePr>
            <a:graphicFrameLocks noGrp="1"/>
          </p:cNvGraphicFramePr>
          <p:nvPr>
            <p:ph idx="1"/>
            <p:extLst>
              <p:ext uri="{D42A27DB-BD31-4B8C-83A1-F6EECF244321}">
                <p14:modId xmlns:p14="http://schemas.microsoft.com/office/powerpoint/2010/main" val="1672333912"/>
              </p:ext>
            </p:extLst>
          </p:nvPr>
        </p:nvGraphicFramePr>
        <p:xfrm>
          <a:off x="1143000" y="1665288"/>
          <a:ext cx="9872663" cy="49244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00023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001C1C6-AD33-463F-ABD3-28C42A114E25}"/>
              </a:ext>
            </a:extLst>
          </p:cNvPr>
          <p:cNvSpPr>
            <a:spLocks noGrp="1"/>
          </p:cNvSpPr>
          <p:nvPr>
            <p:ph type="title"/>
          </p:nvPr>
        </p:nvSpPr>
        <p:spPr/>
        <p:txBody>
          <a:bodyPr>
            <a:normAutofit/>
          </a:bodyPr>
          <a:lstStyle/>
          <a:p>
            <a:r>
              <a:rPr lang="zh-TW" altLang="en-US" sz="3600" dirty="0"/>
              <a:t>實驗流程</a:t>
            </a:r>
          </a:p>
        </p:txBody>
      </p:sp>
      <p:graphicFrame>
        <p:nvGraphicFramePr>
          <p:cNvPr id="5" name="內容版面配置區 4">
            <a:extLst>
              <a:ext uri="{FF2B5EF4-FFF2-40B4-BE49-F238E27FC236}">
                <a16:creationId xmlns:a16="http://schemas.microsoft.com/office/drawing/2014/main" id="{6B0DDC21-0030-4215-BD1A-D428A9008120}"/>
              </a:ext>
            </a:extLst>
          </p:cNvPr>
          <p:cNvGraphicFramePr>
            <a:graphicFrameLocks noGrp="1"/>
          </p:cNvGraphicFramePr>
          <p:nvPr>
            <p:ph idx="1"/>
            <p:extLst>
              <p:ext uri="{D42A27DB-BD31-4B8C-83A1-F6EECF244321}">
                <p14:modId xmlns:p14="http://schemas.microsoft.com/office/powerpoint/2010/main" val="3556021472"/>
              </p:ext>
            </p:extLst>
          </p:nvPr>
        </p:nvGraphicFramePr>
        <p:xfrm>
          <a:off x="1143000" y="1665288"/>
          <a:ext cx="9872663" cy="49244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349518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7B4741C-C3FE-49A4-8521-CE95C994B6CD}"/>
              </a:ext>
            </a:extLst>
          </p:cNvPr>
          <p:cNvSpPr>
            <a:spLocks noGrp="1"/>
          </p:cNvSpPr>
          <p:nvPr>
            <p:ph type="title"/>
          </p:nvPr>
        </p:nvSpPr>
        <p:spPr/>
        <p:txBody>
          <a:bodyPr>
            <a:normAutofit/>
          </a:bodyPr>
          <a:lstStyle/>
          <a:p>
            <a:r>
              <a:rPr lang="zh-TW" altLang="en-US" sz="3600" dirty="0"/>
              <a:t>分析</a:t>
            </a:r>
          </a:p>
        </p:txBody>
      </p:sp>
      <p:sp>
        <p:nvSpPr>
          <p:cNvPr id="3" name="內容版面配置區 2">
            <a:extLst>
              <a:ext uri="{FF2B5EF4-FFF2-40B4-BE49-F238E27FC236}">
                <a16:creationId xmlns:a16="http://schemas.microsoft.com/office/drawing/2014/main" id="{4E11ECC9-1B64-4758-8617-BE5B352CD428}"/>
              </a:ext>
            </a:extLst>
          </p:cNvPr>
          <p:cNvSpPr>
            <a:spLocks noGrp="1"/>
          </p:cNvSpPr>
          <p:nvPr>
            <p:ph idx="1"/>
          </p:nvPr>
        </p:nvSpPr>
        <p:spPr>
          <a:xfrm>
            <a:off x="1143000" y="1357313"/>
            <a:ext cx="7090411" cy="5231641"/>
          </a:xfrm>
        </p:spPr>
        <p:txBody>
          <a:bodyPr>
            <a:normAutofit/>
          </a:bodyPr>
          <a:lstStyle/>
          <a:p>
            <a:pPr algn="just">
              <a:lnSpc>
                <a:spcPct val="150000"/>
              </a:lnSpc>
            </a:pPr>
            <a:r>
              <a:rPr lang="zh-TW" altLang="en-US" dirty="0">
                <a:latin typeface="+mn-ea"/>
              </a:rPr>
              <a:t>在</a:t>
            </a:r>
            <a:r>
              <a:rPr lang="en-US" altLang="zh-TW" dirty="0">
                <a:latin typeface="+mn-ea"/>
              </a:rPr>
              <a:t>5</a:t>
            </a:r>
            <a:r>
              <a:rPr lang="zh-TW" altLang="en-US" dirty="0">
                <a:latin typeface="+mn-ea"/>
              </a:rPr>
              <a:t>種心血管反應中發現以下</a:t>
            </a:r>
            <a:r>
              <a:rPr lang="en-US" altLang="zh-TW" dirty="0">
                <a:latin typeface="+mn-ea"/>
              </a:rPr>
              <a:t>4</a:t>
            </a:r>
            <a:r>
              <a:rPr lang="zh-TW" altLang="en-US">
                <a:latin typeface="+mn-ea"/>
              </a:rPr>
              <a:t>種有</a:t>
            </a:r>
            <a:r>
              <a:rPr lang="zh-TW" altLang="en-US" dirty="0">
                <a:latin typeface="+mn-ea"/>
              </a:rPr>
              <a:t>顯著影響</a:t>
            </a:r>
            <a:r>
              <a:rPr lang="en-US" altLang="zh-TW" dirty="0">
                <a:latin typeface="+mn-ea"/>
                <a:ea typeface="微軟正黑體" panose="020B0604030504040204" pitchFamily="34" charset="-120"/>
              </a:rPr>
              <a:t>：</a:t>
            </a:r>
          </a:p>
          <a:p>
            <a:pPr algn="just">
              <a:lnSpc>
                <a:spcPct val="150000"/>
              </a:lnSpc>
              <a:buFont typeface="Wingdings" panose="05000000000000000000" pitchFamily="2" charset="2"/>
              <a:buChar char="ü"/>
            </a:pPr>
            <a:r>
              <a:rPr lang="zh-TW" altLang="en-US" dirty="0">
                <a:latin typeface="+mn-ea"/>
              </a:rPr>
              <a:t>心率</a:t>
            </a:r>
            <a:r>
              <a:rPr lang="en-US" altLang="zh-TW" dirty="0">
                <a:latin typeface="+mn-ea"/>
              </a:rPr>
              <a:t>：</a:t>
            </a:r>
            <a:r>
              <a:rPr lang="zh-TW" altLang="en-US" dirty="0">
                <a:latin typeface="+mn-ea"/>
              </a:rPr>
              <a:t>無任務及發短信比手機通話顯著較低</a:t>
            </a:r>
            <a:r>
              <a:rPr lang="en-US" altLang="zh-TW" dirty="0">
                <a:latin typeface="+mn-ea"/>
              </a:rPr>
              <a:t>(p&lt;0.001)</a:t>
            </a:r>
          </a:p>
          <a:p>
            <a:pPr algn="just">
              <a:lnSpc>
                <a:spcPct val="150000"/>
              </a:lnSpc>
              <a:buFont typeface="Wingdings" panose="05000000000000000000" pitchFamily="2" charset="2"/>
              <a:buChar char="ü"/>
            </a:pPr>
            <a:r>
              <a:rPr lang="zh-TW" altLang="en-US" dirty="0">
                <a:latin typeface="+mn-ea"/>
              </a:rPr>
              <a:t>心率變異性</a:t>
            </a:r>
            <a:r>
              <a:rPr lang="en-US" altLang="zh-TW" dirty="0">
                <a:latin typeface="+mn-ea"/>
              </a:rPr>
              <a:t>：</a:t>
            </a:r>
            <a:r>
              <a:rPr lang="zh-TW" altLang="en-US" dirty="0">
                <a:latin typeface="+mn-ea"/>
              </a:rPr>
              <a:t>發短信比手機通話較低</a:t>
            </a:r>
            <a:r>
              <a:rPr lang="en-US" altLang="zh-TW" dirty="0">
                <a:latin typeface="+mn-ea"/>
              </a:rPr>
              <a:t>(p=0.006)</a:t>
            </a:r>
          </a:p>
          <a:p>
            <a:pPr algn="just">
              <a:lnSpc>
                <a:spcPct val="150000"/>
              </a:lnSpc>
              <a:buFont typeface="Wingdings" panose="05000000000000000000" pitchFamily="2" charset="2"/>
              <a:buChar char="ü"/>
            </a:pPr>
            <a:r>
              <a:rPr lang="zh-TW" altLang="en-US" dirty="0">
                <a:latin typeface="+mn-ea"/>
              </a:rPr>
              <a:t>收縮壓</a:t>
            </a:r>
            <a:r>
              <a:rPr lang="en-US" altLang="zh-TW" dirty="0">
                <a:latin typeface="+mn-ea"/>
              </a:rPr>
              <a:t>：</a:t>
            </a:r>
            <a:r>
              <a:rPr lang="zh-TW" altLang="en-US" dirty="0">
                <a:latin typeface="+mn-ea"/>
              </a:rPr>
              <a:t>無任務比手機通話較低</a:t>
            </a:r>
            <a:r>
              <a:rPr lang="en-US" altLang="zh-TW" dirty="0">
                <a:latin typeface="+mn-ea"/>
              </a:rPr>
              <a:t>(p=0.04)</a:t>
            </a:r>
          </a:p>
          <a:p>
            <a:pPr algn="just">
              <a:lnSpc>
                <a:spcPct val="150000"/>
              </a:lnSpc>
              <a:buFont typeface="Wingdings" panose="05000000000000000000" pitchFamily="2" charset="2"/>
              <a:buChar char="ü"/>
            </a:pPr>
            <a:r>
              <a:rPr lang="zh-TW" altLang="en-US" dirty="0">
                <a:latin typeface="+mn-ea"/>
              </a:rPr>
              <a:t>平均動脈壓</a:t>
            </a:r>
            <a:r>
              <a:rPr lang="en-US" altLang="zh-TW" dirty="0">
                <a:latin typeface="+mn-ea"/>
              </a:rPr>
              <a:t>：</a:t>
            </a:r>
            <a:r>
              <a:rPr lang="zh-TW" altLang="en-US" dirty="0">
                <a:latin typeface="+mn-ea"/>
              </a:rPr>
              <a:t>無任務比手機通話較低</a:t>
            </a:r>
            <a:r>
              <a:rPr lang="en-US" altLang="zh-TW" dirty="0">
                <a:latin typeface="+mn-ea"/>
              </a:rPr>
              <a:t>(p=0.004)</a:t>
            </a:r>
          </a:p>
          <a:p>
            <a:pPr>
              <a:lnSpc>
                <a:spcPct val="150000"/>
              </a:lnSpc>
            </a:pPr>
            <a:endParaRPr lang="en-US" altLang="zh-TW" dirty="0">
              <a:latin typeface="+mn-ea"/>
            </a:endParaRPr>
          </a:p>
          <a:p>
            <a:pPr>
              <a:lnSpc>
                <a:spcPct val="150000"/>
              </a:lnSpc>
            </a:pPr>
            <a:endParaRPr lang="en-US" altLang="zh-TW" dirty="0">
              <a:latin typeface="+mn-ea"/>
            </a:endParaRPr>
          </a:p>
          <a:p>
            <a:endParaRPr lang="en-US" altLang="zh-TW" dirty="0">
              <a:latin typeface="+mn-ea"/>
            </a:endParaRPr>
          </a:p>
          <a:p>
            <a:endParaRPr lang="en-US" altLang="zh-TW" dirty="0">
              <a:latin typeface="+mn-ea"/>
            </a:endParaRPr>
          </a:p>
        </p:txBody>
      </p:sp>
      <p:graphicFrame>
        <p:nvGraphicFramePr>
          <p:cNvPr id="6" name="表格 5">
            <a:extLst>
              <a:ext uri="{FF2B5EF4-FFF2-40B4-BE49-F238E27FC236}">
                <a16:creationId xmlns:a16="http://schemas.microsoft.com/office/drawing/2014/main" id="{D7963D4B-4F29-4814-9275-65D5DAB7F87F}"/>
              </a:ext>
            </a:extLst>
          </p:cNvPr>
          <p:cNvGraphicFramePr>
            <a:graphicFrameLocks noGrp="1"/>
          </p:cNvGraphicFramePr>
          <p:nvPr>
            <p:extLst>
              <p:ext uri="{D42A27DB-BD31-4B8C-83A1-F6EECF244321}">
                <p14:modId xmlns:p14="http://schemas.microsoft.com/office/powerpoint/2010/main" val="3451101953"/>
              </p:ext>
            </p:extLst>
          </p:nvPr>
        </p:nvGraphicFramePr>
        <p:xfrm>
          <a:off x="8233411" y="269046"/>
          <a:ext cx="3655696" cy="6319908"/>
        </p:xfrm>
        <a:graphic>
          <a:graphicData uri="http://schemas.openxmlformats.org/drawingml/2006/table">
            <a:tbl>
              <a:tblPr firstRow="1" bandRow="1">
                <a:tableStyleId>{5C22544A-7EE6-4342-B048-85BDC9FD1C3A}</a:tableStyleId>
              </a:tblPr>
              <a:tblGrid>
                <a:gridCol w="373380">
                  <a:extLst>
                    <a:ext uri="{9D8B030D-6E8A-4147-A177-3AD203B41FA5}">
                      <a16:colId xmlns:a16="http://schemas.microsoft.com/office/drawing/2014/main" val="608029446"/>
                    </a:ext>
                  </a:extLst>
                </a:gridCol>
                <a:gridCol w="830580">
                  <a:extLst>
                    <a:ext uri="{9D8B030D-6E8A-4147-A177-3AD203B41FA5}">
                      <a16:colId xmlns:a16="http://schemas.microsoft.com/office/drawing/2014/main" val="2154283243"/>
                    </a:ext>
                  </a:extLst>
                </a:gridCol>
                <a:gridCol w="1203643">
                  <a:extLst>
                    <a:ext uri="{9D8B030D-6E8A-4147-A177-3AD203B41FA5}">
                      <a16:colId xmlns:a16="http://schemas.microsoft.com/office/drawing/2014/main" val="958551990"/>
                    </a:ext>
                  </a:extLst>
                </a:gridCol>
                <a:gridCol w="1248093">
                  <a:extLst>
                    <a:ext uri="{9D8B030D-6E8A-4147-A177-3AD203B41FA5}">
                      <a16:colId xmlns:a16="http://schemas.microsoft.com/office/drawing/2014/main" val="4266723435"/>
                    </a:ext>
                  </a:extLst>
                </a:gridCol>
              </a:tblGrid>
              <a:tr h="300948">
                <a:tc>
                  <a:txBody>
                    <a:bodyPr/>
                    <a:lstStyle/>
                    <a:p>
                      <a:pPr algn="ctr"/>
                      <a:endParaRPr lang="zh-TW" altLang="en-US" sz="12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zh-TW" altLang="en-US" sz="12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r>
                        <a:rPr lang="zh-TW" altLang="en-US" sz="1200" b="1" dirty="0">
                          <a:solidFill>
                            <a:schemeClr val="tx1"/>
                          </a:solidFill>
                          <a:latin typeface="+mn-ea"/>
                          <a:ea typeface="+mn-ea"/>
                        </a:rPr>
                        <a:t>平均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r>
                        <a:rPr lang="zh-TW" altLang="en-US" sz="1200" b="1" dirty="0">
                          <a:solidFill>
                            <a:schemeClr val="tx1"/>
                          </a:solidFill>
                          <a:latin typeface="+mn-ea"/>
                          <a:ea typeface="+mn-ea"/>
                        </a:rPr>
                        <a:t>平均差</a:t>
                      </a:r>
                      <a:r>
                        <a:rPr lang="en-US" altLang="zh-TW" sz="1200" b="1" dirty="0">
                          <a:solidFill>
                            <a:schemeClr val="tx1"/>
                          </a:solidFill>
                          <a:latin typeface="+mn-ea"/>
                          <a:ea typeface="+mn-ea"/>
                        </a:rPr>
                        <a:t>±</a:t>
                      </a:r>
                      <a:r>
                        <a:rPr lang="zh-TW" altLang="en-US" sz="1200" b="1" dirty="0">
                          <a:solidFill>
                            <a:schemeClr val="tx1"/>
                          </a:solidFill>
                          <a:latin typeface="+mn-ea"/>
                          <a:ea typeface="+mn-ea"/>
                        </a:rPr>
                        <a:t>標準差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2009144545"/>
                  </a:ext>
                </a:extLst>
              </a:tr>
              <a:tr h="300948">
                <a:tc rowSpan="4">
                  <a:txBody>
                    <a:bodyPr/>
                    <a:lstStyle/>
                    <a:p>
                      <a:pPr algn="ctr"/>
                      <a:r>
                        <a:rPr lang="zh-TW" altLang="en-US" sz="1200" b="1" dirty="0">
                          <a:solidFill>
                            <a:schemeClr val="tx1"/>
                          </a:solidFill>
                          <a:latin typeface="+mn-ea"/>
                          <a:ea typeface="+mn-ea"/>
                        </a:rPr>
                        <a:t>心</a:t>
                      </a:r>
                      <a:endParaRPr lang="en-US" altLang="zh-TW" sz="1200" b="1" dirty="0">
                        <a:solidFill>
                          <a:schemeClr val="tx1"/>
                        </a:solidFill>
                        <a:latin typeface="+mn-ea"/>
                        <a:ea typeface="+mn-ea"/>
                      </a:endParaRPr>
                    </a:p>
                    <a:p>
                      <a:pPr algn="ctr"/>
                      <a:r>
                        <a:rPr lang="zh-TW" altLang="en-US" sz="1200" b="1" dirty="0">
                          <a:solidFill>
                            <a:schemeClr val="tx1"/>
                          </a:solidFill>
                          <a:latin typeface="+mn-ea"/>
                          <a:ea typeface="+mn-ea"/>
                        </a:rPr>
                        <a:t>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r>
                        <a:rPr lang="zh-TW" altLang="en-US" sz="1200" b="0" dirty="0">
                          <a:solidFill>
                            <a:schemeClr val="tx1"/>
                          </a:solidFill>
                          <a:latin typeface="+mn-ea"/>
                          <a:ea typeface="+mn-ea"/>
                        </a:rPr>
                        <a:t>無任務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200" b="0" dirty="0">
                          <a:solidFill>
                            <a:schemeClr val="tx1"/>
                          </a:solidFill>
                          <a:latin typeface="+mn-ea"/>
                          <a:ea typeface="+mn-ea"/>
                        </a:rPr>
                        <a:t>82.69±14.54</a:t>
                      </a:r>
                      <a:endParaRPr lang="zh-TW"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200" b="0" i="1" u="none" dirty="0">
                          <a:solidFill>
                            <a:schemeClr val="tx1"/>
                          </a:solidFill>
                          <a:latin typeface="+mn-ea"/>
                          <a:ea typeface="+mn-ea"/>
                        </a:rPr>
                        <a:t>-</a:t>
                      </a:r>
                      <a:r>
                        <a:rPr lang="en-US" altLang="zh-TW" sz="1200" b="0" i="0" u="none" dirty="0">
                          <a:solidFill>
                            <a:schemeClr val="tx1"/>
                          </a:solidFill>
                          <a:latin typeface="+mn-ea"/>
                          <a:ea typeface="+mn-ea"/>
                        </a:rPr>
                        <a:t>0.58±6.14</a:t>
                      </a:r>
                      <a:endParaRPr lang="zh-TW" altLang="en-US" sz="1200" b="0" i="0" u="none"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81720898"/>
                  </a:ext>
                </a:extLst>
              </a:tr>
              <a:tr h="300948">
                <a:tc vMerge="1">
                  <a:txBody>
                    <a:bodyPr/>
                    <a:lstStyle/>
                    <a:p>
                      <a:endParaRPr lang="zh-TW" altLang="en-US" sz="18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altLang="en-US" sz="1200" b="0" dirty="0">
                          <a:solidFill>
                            <a:schemeClr val="tx1"/>
                          </a:solidFill>
                          <a:latin typeface="+mn-ea"/>
                          <a:ea typeface="+mn-ea"/>
                        </a:rPr>
                        <a:t>手機通話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200" b="0" dirty="0">
                          <a:solidFill>
                            <a:schemeClr val="tx1"/>
                          </a:solidFill>
                          <a:latin typeface="+mn-ea"/>
                          <a:ea typeface="+mn-ea"/>
                        </a:rPr>
                        <a:t>86.90±15.43</a:t>
                      </a:r>
                      <a:endParaRPr lang="zh-TW"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200" b="0" dirty="0">
                          <a:solidFill>
                            <a:schemeClr val="tx1"/>
                          </a:solidFill>
                          <a:latin typeface="+mn-ea"/>
                          <a:ea typeface="+mn-ea"/>
                        </a:rPr>
                        <a:t>3.13±6.89</a:t>
                      </a:r>
                      <a:endParaRPr lang="zh-TW"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38324940"/>
                  </a:ext>
                </a:extLst>
              </a:tr>
              <a:tr h="300948">
                <a:tc vMerge="1">
                  <a:txBody>
                    <a:bodyPr/>
                    <a:lstStyle/>
                    <a:p>
                      <a:endParaRPr lang="zh-TW" altLang="en-US" sz="18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altLang="en-US" sz="1200" b="0" dirty="0">
                          <a:solidFill>
                            <a:schemeClr val="tx1"/>
                          </a:solidFill>
                          <a:latin typeface="+mn-ea"/>
                          <a:ea typeface="+mn-ea"/>
                        </a:rPr>
                        <a:t>發短信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200" b="0" dirty="0">
                          <a:solidFill>
                            <a:schemeClr val="tx1"/>
                          </a:solidFill>
                          <a:latin typeface="+mn-ea"/>
                          <a:ea typeface="+mn-ea"/>
                        </a:rPr>
                        <a:t>84.39±16.67</a:t>
                      </a:r>
                      <a:endParaRPr lang="zh-TW"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200" b="0" dirty="0">
                          <a:solidFill>
                            <a:schemeClr val="tx1"/>
                          </a:solidFill>
                          <a:latin typeface="+mn-ea"/>
                          <a:ea typeface="+mn-ea"/>
                        </a:rPr>
                        <a:t>0.50±6.63</a:t>
                      </a:r>
                      <a:endParaRPr lang="zh-TW"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63011159"/>
                  </a:ext>
                </a:extLst>
              </a:tr>
              <a:tr h="300948">
                <a:tc vMerge="1">
                  <a:txBody>
                    <a:bodyPr/>
                    <a:lstStyle/>
                    <a:p>
                      <a:endParaRPr lang="zh-TW" altLang="en-US" sz="18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altLang="en-US" sz="1200" b="0" dirty="0">
                          <a:solidFill>
                            <a:schemeClr val="tx1"/>
                          </a:solidFill>
                          <a:latin typeface="+mn-ea"/>
                          <a:ea typeface="+mn-ea"/>
                        </a:rPr>
                        <a:t>休息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200" b="0" dirty="0">
                          <a:solidFill>
                            <a:schemeClr val="tx1"/>
                          </a:solidFill>
                          <a:latin typeface="+mn-ea"/>
                          <a:ea typeface="+mn-ea"/>
                        </a:rPr>
                        <a:t>83.11±14.59</a:t>
                      </a:r>
                      <a:endParaRPr lang="zh-TW"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200" b="0" dirty="0">
                          <a:solidFill>
                            <a:schemeClr val="tx1"/>
                          </a:solidFill>
                          <a:latin typeface="+mn-ea"/>
                          <a:ea typeface="+mn-ea"/>
                        </a:rPr>
                        <a:t>-</a:t>
                      </a:r>
                      <a:endParaRPr lang="zh-TW"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92282074"/>
                  </a:ext>
                </a:extLst>
              </a:tr>
              <a:tr h="300948">
                <a:tc rowSpan="4">
                  <a:txBody>
                    <a:bodyPr/>
                    <a:lstStyle/>
                    <a:p>
                      <a:pPr algn="ctr"/>
                      <a:r>
                        <a:rPr lang="zh-TW" altLang="en-US" sz="1200" b="1" dirty="0">
                          <a:solidFill>
                            <a:schemeClr val="tx1"/>
                          </a:solidFill>
                          <a:latin typeface="+mn-ea"/>
                          <a:ea typeface="+mn-ea"/>
                        </a:rPr>
                        <a:t>收</a:t>
                      </a:r>
                      <a:endParaRPr lang="en-US" altLang="zh-TW" sz="1200" b="1" dirty="0">
                        <a:solidFill>
                          <a:schemeClr val="tx1"/>
                        </a:solidFill>
                        <a:latin typeface="+mn-ea"/>
                        <a:ea typeface="+mn-ea"/>
                      </a:endParaRPr>
                    </a:p>
                    <a:p>
                      <a:pPr algn="ctr"/>
                      <a:r>
                        <a:rPr lang="zh-TW" altLang="en-US" sz="1200" b="1" dirty="0">
                          <a:solidFill>
                            <a:schemeClr val="tx1"/>
                          </a:solidFill>
                          <a:latin typeface="+mn-ea"/>
                          <a:ea typeface="+mn-ea"/>
                        </a:rPr>
                        <a:t>縮</a:t>
                      </a:r>
                      <a:endParaRPr lang="en-US" altLang="zh-TW" sz="1200" b="1" dirty="0">
                        <a:solidFill>
                          <a:schemeClr val="tx1"/>
                        </a:solidFill>
                        <a:latin typeface="+mn-ea"/>
                        <a:ea typeface="+mn-ea"/>
                      </a:endParaRPr>
                    </a:p>
                    <a:p>
                      <a:pPr algn="ctr"/>
                      <a:r>
                        <a:rPr lang="zh-TW" altLang="en-US" sz="1200" b="1" dirty="0">
                          <a:solidFill>
                            <a:schemeClr val="tx1"/>
                          </a:solidFill>
                          <a:latin typeface="+mn-ea"/>
                          <a:ea typeface="+mn-ea"/>
                        </a:rPr>
                        <a:t>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r>
                        <a:rPr lang="zh-TW" altLang="en-US" sz="1200" b="0" dirty="0">
                          <a:solidFill>
                            <a:schemeClr val="tx1"/>
                          </a:solidFill>
                          <a:latin typeface="+mn-ea"/>
                          <a:ea typeface="+mn-ea"/>
                        </a:rPr>
                        <a:t>無任務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200" b="0" dirty="0">
                          <a:solidFill>
                            <a:schemeClr val="tx1"/>
                          </a:solidFill>
                          <a:effectLst/>
                          <a:latin typeface="+mn-ea"/>
                          <a:ea typeface="+mn-ea"/>
                        </a:rPr>
                        <a:t>116.22±12.54</a:t>
                      </a:r>
                      <a:endParaRPr lang="zh-TW" altLang="en-US" sz="1200" b="0" dirty="0">
                        <a:solidFill>
                          <a:schemeClr val="tx1"/>
                        </a:solidFill>
                        <a:effectLst/>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200" b="0" dirty="0">
                          <a:solidFill>
                            <a:schemeClr val="tx1"/>
                          </a:solidFill>
                          <a:effectLst/>
                          <a:latin typeface="+mn-ea"/>
                          <a:ea typeface="+mn-ea"/>
                        </a:rPr>
                        <a:t>0.93±8.20</a:t>
                      </a:r>
                      <a:endParaRPr lang="zh-TW" altLang="en-US" sz="1200" b="0" dirty="0">
                        <a:solidFill>
                          <a:schemeClr val="tx1"/>
                        </a:solidFill>
                        <a:effectLst/>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33587347"/>
                  </a:ext>
                </a:extLst>
              </a:tr>
              <a:tr h="300948">
                <a:tc vMerge="1">
                  <a:txBody>
                    <a:bodyPr/>
                    <a:lstStyle/>
                    <a:p>
                      <a:endParaRPr lang="zh-TW" altLang="en-US" sz="18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altLang="en-US" sz="1200" b="0" dirty="0">
                          <a:solidFill>
                            <a:schemeClr val="tx1"/>
                          </a:solidFill>
                          <a:latin typeface="+mn-ea"/>
                          <a:ea typeface="+mn-ea"/>
                        </a:rPr>
                        <a:t>手機通話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200" b="0" dirty="0">
                          <a:solidFill>
                            <a:schemeClr val="tx1"/>
                          </a:solidFill>
                          <a:effectLst/>
                          <a:latin typeface="+mn-ea"/>
                          <a:ea typeface="+mn-ea"/>
                        </a:rPr>
                        <a:t>118.93±11.89</a:t>
                      </a:r>
                      <a:endParaRPr lang="zh-TW" altLang="en-US" sz="1200" b="0" dirty="0">
                        <a:solidFill>
                          <a:schemeClr val="tx1"/>
                        </a:solidFill>
                        <a:effectLst/>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200" b="0" dirty="0">
                          <a:solidFill>
                            <a:schemeClr val="tx1"/>
                          </a:solidFill>
                          <a:effectLst/>
                          <a:latin typeface="+mn-ea"/>
                          <a:ea typeface="+mn-ea"/>
                        </a:rPr>
                        <a:t>3.53±8.41</a:t>
                      </a:r>
                      <a:endParaRPr lang="zh-TW" altLang="en-US" sz="1200" b="0" dirty="0">
                        <a:solidFill>
                          <a:schemeClr val="tx1"/>
                        </a:solidFill>
                        <a:effectLst/>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96053450"/>
                  </a:ext>
                </a:extLst>
              </a:tr>
              <a:tr h="300948">
                <a:tc vMerge="1">
                  <a:txBody>
                    <a:bodyPr/>
                    <a:lstStyle/>
                    <a:p>
                      <a:endParaRPr lang="zh-TW" altLang="en-US" sz="18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altLang="en-US" sz="1200" b="0" dirty="0">
                          <a:solidFill>
                            <a:schemeClr val="tx1"/>
                          </a:solidFill>
                          <a:latin typeface="+mn-ea"/>
                          <a:ea typeface="+mn-ea"/>
                        </a:rPr>
                        <a:t>發短信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200" b="0" dirty="0">
                          <a:solidFill>
                            <a:schemeClr val="tx1"/>
                          </a:solidFill>
                          <a:effectLst/>
                          <a:latin typeface="+mn-ea"/>
                          <a:ea typeface="+mn-ea"/>
                        </a:rPr>
                        <a:t>116.83±12.35</a:t>
                      </a:r>
                      <a:endParaRPr lang="zh-TW" altLang="en-US" sz="1200" b="0" dirty="0">
                        <a:solidFill>
                          <a:schemeClr val="tx1"/>
                        </a:solidFill>
                        <a:effectLst/>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200" b="0" dirty="0">
                          <a:solidFill>
                            <a:schemeClr val="tx1"/>
                          </a:solidFill>
                          <a:effectLst/>
                          <a:latin typeface="+mn-ea"/>
                          <a:ea typeface="+mn-ea"/>
                        </a:rPr>
                        <a:t>1.27±8.21</a:t>
                      </a:r>
                      <a:endParaRPr lang="zh-TW" altLang="en-US" sz="1200" b="0" dirty="0">
                        <a:solidFill>
                          <a:schemeClr val="tx1"/>
                        </a:solidFill>
                        <a:effectLst/>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84777132"/>
                  </a:ext>
                </a:extLst>
              </a:tr>
              <a:tr h="300948">
                <a:tc vMerge="1">
                  <a:txBody>
                    <a:bodyPr/>
                    <a:lstStyle/>
                    <a:p>
                      <a:endParaRPr lang="zh-TW" altLang="en-US" sz="18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altLang="en-US" sz="1200" b="0" dirty="0">
                          <a:solidFill>
                            <a:schemeClr val="tx1"/>
                          </a:solidFill>
                          <a:latin typeface="+mn-ea"/>
                          <a:ea typeface="+mn-ea"/>
                        </a:rPr>
                        <a:t>休息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200" b="0" dirty="0">
                          <a:solidFill>
                            <a:schemeClr val="tx1"/>
                          </a:solidFill>
                          <a:effectLst/>
                          <a:latin typeface="+mn-ea"/>
                          <a:ea typeface="+mn-ea"/>
                        </a:rPr>
                        <a:t>115.35±10.51</a:t>
                      </a:r>
                      <a:endParaRPr lang="zh-TW" altLang="en-US" sz="1200" b="0" dirty="0">
                        <a:solidFill>
                          <a:schemeClr val="tx1"/>
                        </a:solidFill>
                        <a:effectLst/>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200" b="0" dirty="0">
                          <a:solidFill>
                            <a:schemeClr val="tx1"/>
                          </a:solidFill>
                          <a:effectLst/>
                          <a:latin typeface="+mn-ea"/>
                          <a:ea typeface="+mn-ea"/>
                        </a:rPr>
                        <a:t>-</a:t>
                      </a:r>
                      <a:endParaRPr lang="zh-TW" altLang="en-US" sz="1200" b="0" dirty="0">
                        <a:solidFill>
                          <a:schemeClr val="tx1"/>
                        </a:solidFill>
                        <a:effectLst/>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56659015"/>
                  </a:ext>
                </a:extLst>
              </a:tr>
              <a:tr h="300948">
                <a:tc rowSpan="4">
                  <a:txBody>
                    <a:bodyPr/>
                    <a:lstStyle/>
                    <a:p>
                      <a:pPr algn="ctr"/>
                      <a:r>
                        <a:rPr lang="zh-TW" altLang="en-US" sz="1200" b="1" dirty="0">
                          <a:solidFill>
                            <a:schemeClr val="tx1"/>
                          </a:solidFill>
                          <a:latin typeface="+mn-ea"/>
                          <a:ea typeface="+mn-ea"/>
                        </a:rPr>
                        <a:t>舒</a:t>
                      </a:r>
                      <a:endParaRPr lang="en-US" altLang="zh-TW" sz="1200" b="1" dirty="0">
                        <a:solidFill>
                          <a:schemeClr val="tx1"/>
                        </a:solidFill>
                        <a:latin typeface="+mn-ea"/>
                        <a:ea typeface="+mn-ea"/>
                      </a:endParaRPr>
                    </a:p>
                    <a:p>
                      <a:pPr algn="ctr"/>
                      <a:r>
                        <a:rPr lang="zh-TW" altLang="en-US" sz="1200" b="1" dirty="0">
                          <a:solidFill>
                            <a:schemeClr val="tx1"/>
                          </a:solidFill>
                          <a:latin typeface="+mn-ea"/>
                          <a:ea typeface="+mn-ea"/>
                        </a:rPr>
                        <a:t>張</a:t>
                      </a:r>
                      <a:endParaRPr lang="en-US" altLang="zh-TW" sz="1200" b="1" dirty="0">
                        <a:solidFill>
                          <a:schemeClr val="tx1"/>
                        </a:solidFill>
                        <a:latin typeface="+mn-ea"/>
                        <a:ea typeface="+mn-ea"/>
                      </a:endParaRPr>
                    </a:p>
                    <a:p>
                      <a:pPr algn="ctr"/>
                      <a:r>
                        <a:rPr lang="zh-TW" altLang="en-US" sz="1200" b="1" dirty="0">
                          <a:solidFill>
                            <a:schemeClr val="tx1"/>
                          </a:solidFill>
                          <a:latin typeface="+mn-ea"/>
                          <a:ea typeface="+mn-ea"/>
                        </a:rPr>
                        <a:t>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r>
                        <a:rPr lang="zh-TW" altLang="en-US" sz="1200" b="0" dirty="0">
                          <a:solidFill>
                            <a:schemeClr val="tx1"/>
                          </a:solidFill>
                          <a:latin typeface="+mn-ea"/>
                          <a:ea typeface="+mn-ea"/>
                        </a:rPr>
                        <a:t>無任務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200" b="0" dirty="0">
                          <a:solidFill>
                            <a:schemeClr val="tx1"/>
                          </a:solidFill>
                          <a:latin typeface="+mn-ea"/>
                          <a:ea typeface="+mn-ea"/>
                        </a:rPr>
                        <a:t>65.30±8.43</a:t>
                      </a:r>
                      <a:endParaRPr lang="zh-TW"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200" b="0" dirty="0">
                          <a:solidFill>
                            <a:schemeClr val="tx1"/>
                          </a:solidFill>
                          <a:latin typeface="+mn-ea"/>
                          <a:ea typeface="+mn-ea"/>
                        </a:rPr>
                        <a:t>-0.27±6.40</a:t>
                      </a:r>
                      <a:endParaRPr lang="zh-TW"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1204295"/>
                  </a:ext>
                </a:extLst>
              </a:tr>
              <a:tr h="300948">
                <a:tc vMerge="1">
                  <a:txBody>
                    <a:bodyPr/>
                    <a:lstStyle/>
                    <a:p>
                      <a:endParaRPr lang="zh-TW" altLang="en-US" sz="18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altLang="en-US" sz="1200" b="0" dirty="0">
                          <a:solidFill>
                            <a:schemeClr val="tx1"/>
                          </a:solidFill>
                          <a:latin typeface="+mn-ea"/>
                          <a:ea typeface="+mn-ea"/>
                        </a:rPr>
                        <a:t>手機通話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200" b="0" dirty="0">
                          <a:solidFill>
                            <a:schemeClr val="tx1"/>
                          </a:solidFill>
                          <a:latin typeface="+mn-ea"/>
                          <a:ea typeface="+mn-ea"/>
                        </a:rPr>
                        <a:t>66.81±9.15</a:t>
                      </a:r>
                      <a:endParaRPr lang="zh-TW"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200" b="0" dirty="0">
                          <a:solidFill>
                            <a:schemeClr val="tx1"/>
                          </a:solidFill>
                          <a:latin typeface="+mn-ea"/>
                          <a:ea typeface="+mn-ea"/>
                        </a:rPr>
                        <a:t>0.97±6.70</a:t>
                      </a:r>
                      <a:endParaRPr lang="zh-TW"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95560187"/>
                  </a:ext>
                </a:extLst>
              </a:tr>
              <a:tr h="300948">
                <a:tc vMerge="1">
                  <a:txBody>
                    <a:bodyPr/>
                    <a:lstStyle/>
                    <a:p>
                      <a:endParaRPr lang="zh-TW" altLang="en-US" sz="18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altLang="en-US" sz="1200" b="0" dirty="0">
                          <a:solidFill>
                            <a:schemeClr val="tx1"/>
                          </a:solidFill>
                          <a:latin typeface="+mn-ea"/>
                          <a:ea typeface="+mn-ea"/>
                        </a:rPr>
                        <a:t>發短信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200" b="0" dirty="0">
                          <a:solidFill>
                            <a:schemeClr val="tx1"/>
                          </a:solidFill>
                          <a:latin typeface="+mn-ea"/>
                          <a:ea typeface="+mn-ea"/>
                        </a:rPr>
                        <a:t>66.22±9.05</a:t>
                      </a:r>
                      <a:endParaRPr lang="zh-TW"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200" b="0" dirty="0">
                          <a:solidFill>
                            <a:schemeClr val="tx1"/>
                          </a:solidFill>
                          <a:latin typeface="+mn-ea"/>
                          <a:ea typeface="+mn-ea"/>
                        </a:rPr>
                        <a:t>0.47±6.36</a:t>
                      </a:r>
                      <a:endParaRPr lang="zh-TW"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26422272"/>
                  </a:ext>
                </a:extLst>
              </a:tr>
              <a:tr h="300948">
                <a:tc vMerge="1">
                  <a:txBody>
                    <a:bodyPr/>
                    <a:lstStyle/>
                    <a:p>
                      <a:endParaRPr lang="zh-TW" altLang="en-US" sz="18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altLang="en-US" sz="1200" b="0" dirty="0">
                          <a:solidFill>
                            <a:schemeClr val="tx1"/>
                          </a:solidFill>
                          <a:latin typeface="+mn-ea"/>
                          <a:ea typeface="+mn-ea"/>
                        </a:rPr>
                        <a:t>休息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200" b="0" dirty="0">
                          <a:solidFill>
                            <a:schemeClr val="tx1"/>
                          </a:solidFill>
                          <a:latin typeface="+mn-ea"/>
                          <a:ea typeface="+mn-ea"/>
                        </a:rPr>
                        <a:t>65.60±8.39</a:t>
                      </a:r>
                      <a:endParaRPr lang="zh-TW"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200" b="0" dirty="0">
                          <a:solidFill>
                            <a:schemeClr val="tx1"/>
                          </a:solidFill>
                          <a:latin typeface="+mn-ea"/>
                          <a:ea typeface="+mn-ea"/>
                        </a:rPr>
                        <a:t>-</a:t>
                      </a:r>
                      <a:endParaRPr lang="zh-TW"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31979545"/>
                  </a:ext>
                </a:extLst>
              </a:tr>
              <a:tr h="300948">
                <a:tc rowSpan="4">
                  <a:txBody>
                    <a:bodyPr/>
                    <a:lstStyle/>
                    <a:p>
                      <a:pPr algn="ctr"/>
                      <a:r>
                        <a:rPr lang="zh-TW" altLang="en-US" sz="1200" b="1" dirty="0">
                          <a:solidFill>
                            <a:schemeClr val="tx1"/>
                          </a:solidFill>
                          <a:latin typeface="+mn-ea"/>
                          <a:ea typeface="+mn-ea"/>
                        </a:rPr>
                        <a:t>平</a:t>
                      </a:r>
                      <a:endParaRPr lang="en-US" altLang="zh-TW" sz="1200" b="1" dirty="0">
                        <a:solidFill>
                          <a:schemeClr val="tx1"/>
                        </a:solidFill>
                        <a:latin typeface="+mn-ea"/>
                        <a:ea typeface="+mn-ea"/>
                      </a:endParaRPr>
                    </a:p>
                    <a:p>
                      <a:pPr algn="ctr"/>
                      <a:r>
                        <a:rPr lang="zh-TW" altLang="en-US" sz="1200" b="1" dirty="0">
                          <a:solidFill>
                            <a:schemeClr val="tx1"/>
                          </a:solidFill>
                          <a:latin typeface="+mn-ea"/>
                          <a:ea typeface="+mn-ea"/>
                        </a:rPr>
                        <a:t>均</a:t>
                      </a:r>
                      <a:endParaRPr lang="en-US" altLang="zh-TW" sz="1200" b="1" dirty="0">
                        <a:solidFill>
                          <a:schemeClr val="tx1"/>
                        </a:solidFill>
                        <a:latin typeface="+mn-ea"/>
                        <a:ea typeface="+mn-ea"/>
                      </a:endParaRPr>
                    </a:p>
                    <a:p>
                      <a:pPr algn="ctr"/>
                      <a:r>
                        <a:rPr lang="zh-TW" altLang="en-US" sz="1200" b="1" dirty="0">
                          <a:solidFill>
                            <a:schemeClr val="tx1"/>
                          </a:solidFill>
                          <a:latin typeface="+mn-ea"/>
                          <a:ea typeface="+mn-ea"/>
                        </a:rPr>
                        <a:t>動</a:t>
                      </a:r>
                      <a:endParaRPr lang="en-US" altLang="zh-TW" sz="1200" b="1" dirty="0">
                        <a:solidFill>
                          <a:schemeClr val="tx1"/>
                        </a:solidFill>
                        <a:latin typeface="+mn-ea"/>
                        <a:ea typeface="+mn-ea"/>
                      </a:endParaRPr>
                    </a:p>
                    <a:p>
                      <a:pPr algn="ctr"/>
                      <a:r>
                        <a:rPr lang="zh-TW" altLang="en-US" sz="1200" b="1" dirty="0">
                          <a:solidFill>
                            <a:schemeClr val="tx1"/>
                          </a:solidFill>
                          <a:latin typeface="+mn-ea"/>
                          <a:ea typeface="+mn-ea"/>
                        </a:rPr>
                        <a:t>脈</a:t>
                      </a:r>
                      <a:endParaRPr lang="en-US" altLang="zh-TW" sz="1200" b="1" dirty="0">
                        <a:solidFill>
                          <a:schemeClr val="tx1"/>
                        </a:solidFill>
                        <a:latin typeface="+mn-ea"/>
                        <a:ea typeface="+mn-ea"/>
                      </a:endParaRPr>
                    </a:p>
                    <a:p>
                      <a:pPr algn="ctr"/>
                      <a:r>
                        <a:rPr lang="zh-TW" altLang="en-US" sz="1200" b="1" dirty="0">
                          <a:solidFill>
                            <a:schemeClr val="tx1"/>
                          </a:solidFill>
                          <a:latin typeface="+mn-ea"/>
                          <a:ea typeface="+mn-ea"/>
                        </a:rPr>
                        <a:t>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r>
                        <a:rPr lang="zh-TW" altLang="en-US" sz="1200" b="0" dirty="0">
                          <a:solidFill>
                            <a:schemeClr val="tx1"/>
                          </a:solidFill>
                          <a:latin typeface="+mn-ea"/>
                          <a:ea typeface="+mn-ea"/>
                        </a:rPr>
                        <a:t>無任務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200" b="0" dirty="0">
                          <a:solidFill>
                            <a:schemeClr val="tx1"/>
                          </a:solidFill>
                          <a:latin typeface="+mn-ea"/>
                          <a:ea typeface="+mn-ea"/>
                        </a:rPr>
                        <a:t>84.18±9.34</a:t>
                      </a:r>
                      <a:endParaRPr lang="zh-TW"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200" b="0" i="0" u="none" dirty="0">
                          <a:solidFill>
                            <a:schemeClr val="tx1"/>
                          </a:solidFill>
                          <a:latin typeface="+mn-ea"/>
                          <a:ea typeface="+mn-ea"/>
                        </a:rPr>
                        <a:t>-0.05±5.65</a:t>
                      </a:r>
                      <a:endParaRPr lang="zh-TW" altLang="en-US" sz="1200" b="0" i="0" u="none"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13996109"/>
                  </a:ext>
                </a:extLst>
              </a:tr>
              <a:tr h="300948">
                <a:tc vMerge="1">
                  <a:txBody>
                    <a:bodyPr/>
                    <a:lstStyle/>
                    <a:p>
                      <a:endParaRPr lang="zh-TW" altLang="en-US" sz="18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altLang="en-US" sz="1200" b="0" dirty="0">
                          <a:solidFill>
                            <a:schemeClr val="tx1"/>
                          </a:solidFill>
                          <a:latin typeface="+mn-ea"/>
                          <a:ea typeface="+mn-ea"/>
                        </a:rPr>
                        <a:t>手機通話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200" b="0" dirty="0">
                          <a:solidFill>
                            <a:schemeClr val="tx1"/>
                          </a:solidFill>
                          <a:latin typeface="+mn-ea"/>
                          <a:ea typeface="+mn-ea"/>
                        </a:rPr>
                        <a:t>86.58±9.15</a:t>
                      </a:r>
                      <a:endParaRPr lang="zh-TW"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200" b="0" dirty="0">
                          <a:solidFill>
                            <a:schemeClr val="tx1"/>
                          </a:solidFill>
                          <a:latin typeface="+mn-ea"/>
                          <a:ea typeface="+mn-ea"/>
                        </a:rPr>
                        <a:t>2.10±5.52</a:t>
                      </a:r>
                      <a:endParaRPr lang="zh-TW"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15062632"/>
                  </a:ext>
                </a:extLst>
              </a:tr>
              <a:tr h="300948">
                <a:tc vMerge="1">
                  <a:txBody>
                    <a:bodyPr/>
                    <a:lstStyle/>
                    <a:p>
                      <a:endParaRPr lang="zh-TW" altLang="en-US" sz="18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altLang="en-US" sz="1200" b="0" dirty="0">
                          <a:solidFill>
                            <a:schemeClr val="tx1"/>
                          </a:solidFill>
                          <a:latin typeface="+mn-ea"/>
                          <a:ea typeface="+mn-ea"/>
                        </a:rPr>
                        <a:t>發短信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200" b="0" dirty="0">
                          <a:solidFill>
                            <a:schemeClr val="tx1"/>
                          </a:solidFill>
                          <a:latin typeface="+mn-ea"/>
                          <a:ea typeface="+mn-ea"/>
                        </a:rPr>
                        <a:t>85.18±9.15</a:t>
                      </a:r>
                      <a:endParaRPr lang="zh-TW"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200" b="0" dirty="0">
                          <a:solidFill>
                            <a:schemeClr val="tx1"/>
                          </a:solidFill>
                          <a:latin typeface="+mn-ea"/>
                          <a:ea typeface="+mn-ea"/>
                        </a:rPr>
                        <a:t>0.69±6.00</a:t>
                      </a:r>
                      <a:endParaRPr lang="zh-TW"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26710633"/>
                  </a:ext>
                </a:extLst>
              </a:tr>
              <a:tr h="300948">
                <a:tc vMerge="1">
                  <a:txBody>
                    <a:bodyPr/>
                    <a:lstStyle/>
                    <a:p>
                      <a:endParaRPr lang="zh-TW" altLang="en-US" sz="18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altLang="en-US" sz="1200" b="0" dirty="0">
                          <a:solidFill>
                            <a:schemeClr val="tx1"/>
                          </a:solidFill>
                          <a:latin typeface="+mn-ea"/>
                          <a:ea typeface="+mn-ea"/>
                        </a:rPr>
                        <a:t>休息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200" b="0" dirty="0">
                          <a:solidFill>
                            <a:schemeClr val="tx1"/>
                          </a:solidFill>
                          <a:latin typeface="+mn-ea"/>
                          <a:ea typeface="+mn-ea"/>
                        </a:rPr>
                        <a:t>84.28±8.20</a:t>
                      </a:r>
                      <a:endParaRPr lang="zh-TW"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200" b="0" dirty="0">
                          <a:solidFill>
                            <a:schemeClr val="tx1"/>
                          </a:solidFill>
                          <a:latin typeface="+mn-ea"/>
                          <a:ea typeface="+mn-ea"/>
                        </a:rPr>
                        <a:t>-</a:t>
                      </a:r>
                      <a:endParaRPr lang="zh-TW"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64975405"/>
                  </a:ext>
                </a:extLst>
              </a:tr>
              <a:tr h="300948">
                <a:tc rowSpan="4">
                  <a:txBody>
                    <a:bodyPr/>
                    <a:lstStyle/>
                    <a:p>
                      <a:pPr algn="ctr"/>
                      <a:r>
                        <a:rPr lang="zh-TW" altLang="en-US" sz="1200" b="1" dirty="0">
                          <a:solidFill>
                            <a:schemeClr val="tx1"/>
                          </a:solidFill>
                          <a:latin typeface="+mn-ea"/>
                          <a:ea typeface="+mn-ea"/>
                        </a:rPr>
                        <a:t>心</a:t>
                      </a:r>
                      <a:endParaRPr lang="en-US" altLang="zh-TW" sz="1200" b="1" dirty="0">
                        <a:solidFill>
                          <a:schemeClr val="tx1"/>
                        </a:solidFill>
                        <a:latin typeface="+mn-ea"/>
                        <a:ea typeface="+mn-ea"/>
                      </a:endParaRPr>
                    </a:p>
                    <a:p>
                      <a:pPr algn="ctr"/>
                      <a:r>
                        <a:rPr lang="zh-TW" altLang="en-US" sz="1200" b="1" dirty="0">
                          <a:solidFill>
                            <a:schemeClr val="tx1"/>
                          </a:solidFill>
                          <a:latin typeface="+mn-ea"/>
                          <a:ea typeface="+mn-ea"/>
                        </a:rPr>
                        <a:t>率</a:t>
                      </a:r>
                      <a:endParaRPr lang="en-US" altLang="zh-TW" sz="1200" b="1" dirty="0">
                        <a:solidFill>
                          <a:schemeClr val="tx1"/>
                        </a:solidFill>
                        <a:latin typeface="+mn-ea"/>
                        <a:ea typeface="+mn-ea"/>
                      </a:endParaRPr>
                    </a:p>
                    <a:p>
                      <a:pPr algn="ctr"/>
                      <a:r>
                        <a:rPr lang="zh-TW" altLang="en-US" sz="1200" b="1" dirty="0">
                          <a:solidFill>
                            <a:schemeClr val="tx1"/>
                          </a:solidFill>
                          <a:latin typeface="+mn-ea"/>
                          <a:ea typeface="+mn-ea"/>
                        </a:rPr>
                        <a:t>變</a:t>
                      </a:r>
                      <a:endParaRPr lang="en-US" altLang="zh-TW" sz="1200" b="1" dirty="0">
                        <a:solidFill>
                          <a:schemeClr val="tx1"/>
                        </a:solidFill>
                        <a:latin typeface="+mn-ea"/>
                        <a:ea typeface="+mn-ea"/>
                      </a:endParaRPr>
                    </a:p>
                    <a:p>
                      <a:pPr algn="ctr"/>
                      <a:r>
                        <a:rPr lang="zh-TW" altLang="en-US" sz="1200" b="1" dirty="0">
                          <a:solidFill>
                            <a:schemeClr val="tx1"/>
                          </a:solidFill>
                          <a:latin typeface="+mn-ea"/>
                          <a:ea typeface="+mn-ea"/>
                        </a:rPr>
                        <a:t>異</a:t>
                      </a:r>
                      <a:endParaRPr lang="en-US" altLang="zh-TW" sz="1200" b="1" dirty="0">
                        <a:solidFill>
                          <a:schemeClr val="tx1"/>
                        </a:solidFill>
                        <a:latin typeface="+mn-ea"/>
                        <a:ea typeface="+mn-ea"/>
                      </a:endParaRPr>
                    </a:p>
                    <a:p>
                      <a:pPr algn="ctr"/>
                      <a:r>
                        <a:rPr lang="zh-TW" altLang="en-US" sz="1200" b="1" dirty="0">
                          <a:solidFill>
                            <a:schemeClr val="tx1"/>
                          </a:solidFill>
                          <a:latin typeface="+mn-ea"/>
                          <a:ea typeface="+mn-ea"/>
                        </a:rPr>
                        <a:t>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r>
                        <a:rPr lang="zh-TW" altLang="en-US" sz="1200" b="0" dirty="0">
                          <a:solidFill>
                            <a:schemeClr val="tx1"/>
                          </a:solidFill>
                          <a:latin typeface="+mn-ea"/>
                          <a:ea typeface="+mn-ea"/>
                        </a:rPr>
                        <a:t>無任務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200" b="0" dirty="0">
                          <a:solidFill>
                            <a:schemeClr val="tx1"/>
                          </a:solidFill>
                          <a:latin typeface="+mn-ea"/>
                          <a:ea typeface="+mn-ea"/>
                        </a:rPr>
                        <a:t>4.68±1.96</a:t>
                      </a:r>
                      <a:endParaRPr lang="zh-TW"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200" b="0" dirty="0">
                          <a:solidFill>
                            <a:schemeClr val="tx1"/>
                          </a:solidFill>
                          <a:latin typeface="+mn-ea"/>
                          <a:ea typeface="+mn-ea"/>
                        </a:rPr>
                        <a:t>-</a:t>
                      </a:r>
                      <a:endParaRPr lang="zh-TW"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29491815"/>
                  </a:ext>
                </a:extLst>
              </a:tr>
              <a:tr h="300948">
                <a:tc vMerge="1">
                  <a:txBody>
                    <a:bodyPr/>
                    <a:lstStyle/>
                    <a:p>
                      <a:endParaRPr lang="zh-TW" altLang="en-US" sz="18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altLang="en-US" sz="1200" b="0" dirty="0">
                          <a:solidFill>
                            <a:schemeClr val="tx1"/>
                          </a:solidFill>
                          <a:latin typeface="+mn-ea"/>
                          <a:ea typeface="+mn-ea"/>
                        </a:rPr>
                        <a:t>手機通話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200" b="0" dirty="0">
                          <a:solidFill>
                            <a:schemeClr val="tx1"/>
                          </a:solidFill>
                          <a:latin typeface="+mn-ea"/>
                          <a:ea typeface="+mn-ea"/>
                        </a:rPr>
                        <a:t>5.15±1.72</a:t>
                      </a:r>
                      <a:endParaRPr lang="zh-TW"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200" b="0" dirty="0">
                          <a:solidFill>
                            <a:schemeClr val="tx1"/>
                          </a:solidFill>
                          <a:latin typeface="+mn-ea"/>
                          <a:ea typeface="+mn-ea"/>
                        </a:rPr>
                        <a:t>-</a:t>
                      </a:r>
                      <a:endParaRPr lang="zh-TW"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37078575"/>
                  </a:ext>
                </a:extLst>
              </a:tr>
              <a:tr h="300948">
                <a:tc vMerge="1">
                  <a:txBody>
                    <a:bodyPr/>
                    <a:lstStyle/>
                    <a:p>
                      <a:endParaRPr lang="zh-TW" altLang="en-US" sz="18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altLang="en-US" sz="1200" b="0" dirty="0">
                          <a:solidFill>
                            <a:schemeClr val="tx1"/>
                          </a:solidFill>
                          <a:latin typeface="+mn-ea"/>
                          <a:ea typeface="+mn-ea"/>
                        </a:rPr>
                        <a:t>發短信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200" b="0" dirty="0">
                          <a:solidFill>
                            <a:schemeClr val="tx1"/>
                          </a:solidFill>
                          <a:latin typeface="+mn-ea"/>
                          <a:ea typeface="+mn-ea"/>
                        </a:rPr>
                        <a:t>4.31±1.35</a:t>
                      </a:r>
                      <a:endParaRPr lang="zh-TW"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200" b="0" dirty="0">
                          <a:solidFill>
                            <a:schemeClr val="tx1"/>
                          </a:solidFill>
                          <a:latin typeface="+mn-ea"/>
                          <a:ea typeface="+mn-ea"/>
                        </a:rPr>
                        <a:t>-</a:t>
                      </a:r>
                      <a:endParaRPr lang="zh-TW"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41832681"/>
                  </a:ext>
                </a:extLst>
              </a:tr>
              <a:tr h="300948">
                <a:tc vMerge="1">
                  <a:txBody>
                    <a:bodyPr/>
                    <a:lstStyle/>
                    <a:p>
                      <a:endParaRPr lang="zh-TW" altLang="en-US" sz="18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altLang="en-US" sz="1200" b="0" dirty="0">
                          <a:solidFill>
                            <a:schemeClr val="tx1"/>
                          </a:solidFill>
                          <a:latin typeface="+mn-ea"/>
                          <a:ea typeface="+mn-ea"/>
                        </a:rPr>
                        <a:t>休息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200" b="0" dirty="0">
                          <a:solidFill>
                            <a:schemeClr val="tx1"/>
                          </a:solidFill>
                          <a:latin typeface="+mn-ea"/>
                          <a:ea typeface="+mn-ea"/>
                        </a:rPr>
                        <a:t>4.18±1.75</a:t>
                      </a:r>
                      <a:endParaRPr lang="zh-TW"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200" b="0" dirty="0">
                          <a:solidFill>
                            <a:schemeClr val="tx1"/>
                          </a:solidFill>
                          <a:latin typeface="+mn-ea"/>
                          <a:ea typeface="+mn-ea"/>
                        </a:rPr>
                        <a:t>-</a:t>
                      </a:r>
                      <a:endParaRPr lang="zh-TW"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72293754"/>
                  </a:ext>
                </a:extLst>
              </a:tr>
            </a:tbl>
          </a:graphicData>
        </a:graphic>
      </p:graphicFrame>
      <p:graphicFrame>
        <p:nvGraphicFramePr>
          <p:cNvPr id="7" name="表格 6">
            <a:extLst>
              <a:ext uri="{FF2B5EF4-FFF2-40B4-BE49-F238E27FC236}">
                <a16:creationId xmlns:a16="http://schemas.microsoft.com/office/drawing/2014/main" id="{B4FC970B-39B3-4A03-B599-43C4717DE0A1}"/>
              </a:ext>
            </a:extLst>
          </p:cNvPr>
          <p:cNvGraphicFramePr>
            <a:graphicFrameLocks noGrp="1"/>
          </p:cNvGraphicFramePr>
          <p:nvPr>
            <p:extLst>
              <p:ext uri="{D42A27DB-BD31-4B8C-83A1-F6EECF244321}">
                <p14:modId xmlns:p14="http://schemas.microsoft.com/office/powerpoint/2010/main" val="3422833741"/>
              </p:ext>
            </p:extLst>
          </p:nvPr>
        </p:nvGraphicFramePr>
        <p:xfrm>
          <a:off x="1143000" y="5500687"/>
          <a:ext cx="6608155" cy="1055427"/>
        </p:xfrm>
        <a:graphic>
          <a:graphicData uri="http://schemas.openxmlformats.org/drawingml/2006/table">
            <a:tbl>
              <a:tblPr firstRow="1" bandRow="1">
                <a:tableStyleId>{5C22544A-7EE6-4342-B048-85BDC9FD1C3A}</a:tableStyleId>
              </a:tblPr>
              <a:tblGrid>
                <a:gridCol w="367720">
                  <a:extLst>
                    <a:ext uri="{9D8B030D-6E8A-4147-A177-3AD203B41FA5}">
                      <a16:colId xmlns:a16="http://schemas.microsoft.com/office/drawing/2014/main" val="389643144"/>
                    </a:ext>
                  </a:extLst>
                </a:gridCol>
                <a:gridCol w="1673480">
                  <a:extLst>
                    <a:ext uri="{9D8B030D-6E8A-4147-A177-3AD203B41FA5}">
                      <a16:colId xmlns:a16="http://schemas.microsoft.com/office/drawing/2014/main" val="174297097"/>
                    </a:ext>
                  </a:extLst>
                </a:gridCol>
                <a:gridCol w="1498989">
                  <a:extLst>
                    <a:ext uri="{9D8B030D-6E8A-4147-A177-3AD203B41FA5}">
                      <a16:colId xmlns:a16="http://schemas.microsoft.com/office/drawing/2014/main" val="464134120"/>
                    </a:ext>
                  </a:extLst>
                </a:gridCol>
                <a:gridCol w="1568977">
                  <a:extLst>
                    <a:ext uri="{9D8B030D-6E8A-4147-A177-3AD203B41FA5}">
                      <a16:colId xmlns:a16="http://schemas.microsoft.com/office/drawing/2014/main" val="1973535334"/>
                    </a:ext>
                  </a:extLst>
                </a:gridCol>
                <a:gridCol w="1498989">
                  <a:extLst>
                    <a:ext uri="{9D8B030D-6E8A-4147-A177-3AD203B41FA5}">
                      <a16:colId xmlns:a16="http://schemas.microsoft.com/office/drawing/2014/main" val="3810817834"/>
                    </a:ext>
                  </a:extLst>
                </a:gridCol>
              </a:tblGrid>
              <a:tr h="345167">
                <a:tc>
                  <a:txBody>
                    <a:bodyPr/>
                    <a:lstStyle/>
                    <a:p>
                      <a:pPr algn="ctr"/>
                      <a:endParaRPr lang="zh-TW" altLang="en-US" sz="1200" b="1" dirty="0">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altLang="en-US" sz="1200" b="1" dirty="0">
                          <a:solidFill>
                            <a:sysClr val="windowText" lastClr="000000"/>
                          </a:solidFill>
                          <a:latin typeface="+mn-ea"/>
                          <a:ea typeface="+mn-ea"/>
                        </a:rPr>
                        <a:t>心率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zh-TW" altLang="en-US" sz="1200" b="1" dirty="0">
                          <a:solidFill>
                            <a:sysClr val="windowText" lastClr="000000"/>
                          </a:solidFill>
                          <a:latin typeface="+mn-ea"/>
                          <a:ea typeface="+mn-ea"/>
                        </a:rPr>
                        <a:t>心率變異性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zh-TW" altLang="en-US" sz="1200" b="1" dirty="0">
                          <a:solidFill>
                            <a:sysClr val="windowText" lastClr="000000"/>
                          </a:solidFill>
                          <a:latin typeface="+mn-ea"/>
                          <a:ea typeface="+mn-ea"/>
                        </a:rPr>
                        <a:t>收縮壓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zh-TW" altLang="en-US" sz="1200" b="1" dirty="0">
                          <a:solidFill>
                            <a:sysClr val="windowText" lastClr="000000"/>
                          </a:solidFill>
                          <a:latin typeface="+mn-ea"/>
                          <a:ea typeface="+mn-ea"/>
                        </a:rPr>
                        <a:t>平均動脈壓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3182743318"/>
                  </a:ext>
                </a:extLst>
              </a:tr>
              <a:tr h="365093">
                <a:tc>
                  <a:txBody>
                    <a:bodyPr/>
                    <a:lstStyle/>
                    <a:p>
                      <a:pPr algn="ctr"/>
                      <a:r>
                        <a:rPr lang="en-US" altLang="zh-TW" sz="1200" b="1" dirty="0">
                          <a:solidFill>
                            <a:sysClr val="windowText" lastClr="000000"/>
                          </a:solidFill>
                          <a:latin typeface="+mn-ea"/>
                          <a:ea typeface="+mn-ea"/>
                        </a:rPr>
                        <a:t>F</a:t>
                      </a:r>
                      <a:endParaRPr lang="zh-TW" altLang="en-US" sz="1200" b="1" dirty="0">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US" altLang="zh-TW" sz="1200" b="0" dirty="0">
                          <a:solidFill>
                            <a:sysClr val="windowText" lastClr="000000"/>
                          </a:solidFill>
                          <a:latin typeface="+mn-ea"/>
                          <a:ea typeface="+mn-ea"/>
                        </a:rPr>
                        <a:t>F(2,108)=19.82</a:t>
                      </a:r>
                      <a:endParaRPr lang="zh-TW" altLang="en-US" sz="1200" b="0" dirty="0">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1200" b="0" dirty="0">
                          <a:solidFill>
                            <a:sysClr val="windowText" lastClr="000000"/>
                          </a:solidFill>
                          <a:latin typeface="+mn-ea"/>
                          <a:ea typeface="+mn-ea"/>
                        </a:rPr>
                        <a:t>F(2,110)=5.6</a:t>
                      </a:r>
                      <a:endParaRPr lang="zh-TW" altLang="en-US" sz="1200" b="0" dirty="0">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1200" b="0" dirty="0">
                          <a:solidFill>
                            <a:sysClr val="windowText" lastClr="000000"/>
                          </a:solidFill>
                          <a:latin typeface="+mn-ea"/>
                          <a:ea typeface="+mn-ea"/>
                        </a:rPr>
                        <a:t>F(2,116)=3.52</a:t>
                      </a:r>
                      <a:endParaRPr lang="zh-TW" altLang="en-US" sz="1200" b="0" dirty="0">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1200" b="0" dirty="0">
                          <a:solidFill>
                            <a:sysClr val="windowText" lastClr="000000"/>
                          </a:solidFill>
                          <a:latin typeface="+mn-ea"/>
                          <a:ea typeface="+mn-ea"/>
                        </a:rPr>
                        <a:t>F(2,116)=6.15</a:t>
                      </a:r>
                      <a:endParaRPr lang="zh-TW" altLang="en-US" sz="1200" b="0" dirty="0">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94096085"/>
                  </a:ext>
                </a:extLst>
              </a:tr>
              <a:tr h="345167">
                <a:tc>
                  <a:txBody>
                    <a:bodyPr/>
                    <a:lstStyle/>
                    <a:p>
                      <a:pPr algn="ctr"/>
                      <a:r>
                        <a:rPr lang="en-US" altLang="zh-TW" sz="1200" b="1" dirty="0">
                          <a:solidFill>
                            <a:sysClr val="windowText" lastClr="000000"/>
                          </a:solidFill>
                          <a:latin typeface="+mn-ea"/>
                          <a:ea typeface="+mn-ea"/>
                        </a:rPr>
                        <a:t>P</a:t>
                      </a:r>
                      <a:endParaRPr lang="zh-TW" altLang="en-US" sz="1200" b="1" dirty="0">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US" altLang="zh-TW" sz="1200" b="0" dirty="0">
                          <a:solidFill>
                            <a:sysClr val="windowText" lastClr="000000"/>
                          </a:solidFill>
                          <a:latin typeface="+mn-ea"/>
                          <a:ea typeface="+mn-ea"/>
                        </a:rPr>
                        <a:t>P&lt;0.001</a:t>
                      </a:r>
                      <a:endParaRPr lang="zh-TW" altLang="en-US" sz="1200" b="0" dirty="0">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1200" b="0" dirty="0">
                          <a:solidFill>
                            <a:schemeClr val="tx1"/>
                          </a:solidFill>
                          <a:latin typeface="+mn-ea"/>
                          <a:ea typeface="+mn-ea"/>
                        </a:rPr>
                        <a:t>P&lt;0.01</a:t>
                      </a:r>
                      <a:endParaRPr lang="zh-TW"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0" dirty="0">
                          <a:solidFill>
                            <a:schemeClr val="tx1"/>
                          </a:solidFill>
                          <a:latin typeface="+mn-ea"/>
                          <a:ea typeface="+mn-ea"/>
                        </a:rPr>
                        <a:t>P&lt;0.05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1200" b="0" dirty="0">
                          <a:solidFill>
                            <a:schemeClr val="tx1"/>
                          </a:solidFill>
                          <a:latin typeface="+mn-ea"/>
                          <a:ea typeface="+mn-ea"/>
                        </a:rPr>
                        <a:t>P&lt;0.01</a:t>
                      </a:r>
                      <a:endParaRPr lang="zh-TW"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18434505"/>
                  </a:ext>
                </a:extLst>
              </a:tr>
            </a:tbl>
          </a:graphicData>
        </a:graphic>
      </p:graphicFrame>
    </p:spTree>
    <p:extLst>
      <p:ext uri="{BB962C8B-B14F-4D97-AF65-F5344CB8AC3E}">
        <p14:creationId xmlns:p14="http://schemas.microsoft.com/office/powerpoint/2010/main" val="2983002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7B26A6D-CB1B-4F1F-8B52-0FD182EBF86D}"/>
              </a:ext>
            </a:extLst>
          </p:cNvPr>
          <p:cNvSpPr>
            <a:spLocks noGrp="1"/>
          </p:cNvSpPr>
          <p:nvPr>
            <p:ph type="title"/>
          </p:nvPr>
        </p:nvSpPr>
        <p:spPr/>
        <p:txBody>
          <a:bodyPr>
            <a:normAutofit/>
          </a:bodyPr>
          <a:lstStyle/>
          <a:p>
            <a:r>
              <a:rPr lang="zh-TW" altLang="en-US" sz="3600" dirty="0"/>
              <a:t>結果與討論</a:t>
            </a:r>
          </a:p>
        </p:txBody>
      </p:sp>
      <p:sp>
        <p:nvSpPr>
          <p:cNvPr id="3" name="內容版面配置區 2">
            <a:extLst>
              <a:ext uri="{FF2B5EF4-FFF2-40B4-BE49-F238E27FC236}">
                <a16:creationId xmlns:a16="http://schemas.microsoft.com/office/drawing/2014/main" id="{3804873E-DF47-4A5E-B1EF-438943A3E555}"/>
              </a:ext>
            </a:extLst>
          </p:cNvPr>
          <p:cNvSpPr>
            <a:spLocks noGrp="1"/>
          </p:cNvSpPr>
          <p:nvPr>
            <p:ph idx="1"/>
          </p:nvPr>
        </p:nvSpPr>
        <p:spPr>
          <a:xfrm>
            <a:off x="1143000" y="1665027"/>
            <a:ext cx="9872871" cy="4923926"/>
          </a:xfrm>
        </p:spPr>
        <p:txBody>
          <a:bodyPr anchor="ctr">
            <a:noAutofit/>
          </a:bodyPr>
          <a:lstStyle/>
          <a:p>
            <a:pPr algn="just">
              <a:lnSpc>
                <a:spcPct val="150000"/>
              </a:lnSpc>
            </a:pPr>
            <a:r>
              <a:rPr lang="zh-TW" altLang="en-US" sz="2100" dirty="0">
                <a:latin typeface="+mn-ea"/>
              </a:rPr>
              <a:t>開車時同時使用手機通話會引起最大的心血管反應，而執行次要任務時沒有顯著影響。</a:t>
            </a:r>
            <a:endParaRPr lang="en-US" altLang="zh-TW" sz="2100" dirty="0">
              <a:latin typeface="+mn-ea"/>
            </a:endParaRPr>
          </a:p>
          <a:p>
            <a:pPr algn="just">
              <a:lnSpc>
                <a:spcPct val="150000"/>
              </a:lnSpc>
            </a:pPr>
            <a:r>
              <a:rPr lang="en-US" altLang="zh-TW" sz="2100" dirty="0" err="1">
                <a:latin typeface="+mn-ea"/>
              </a:rPr>
              <a:t>Mehler</a:t>
            </a:r>
            <a:r>
              <a:rPr lang="zh-TW" altLang="en-US" sz="2100" dirty="0">
                <a:latin typeface="+mn-ea"/>
              </a:rPr>
              <a:t>等人</a:t>
            </a:r>
            <a:r>
              <a:rPr lang="en-US" altLang="zh-TW" sz="2100" dirty="0">
                <a:latin typeface="+mn-ea"/>
              </a:rPr>
              <a:t>(2012)</a:t>
            </a:r>
            <a:r>
              <a:rPr lang="zh-TW" altLang="en-US" sz="2100" dirty="0">
                <a:latin typeface="+mn-ea"/>
              </a:rPr>
              <a:t>也發現類似結果，手機通話會使心跳加快。有關語言反應的相關任務，會使得心率和皮膚電導反應增加，是另一種測量實驗對交感神經系統影響的方法。</a:t>
            </a:r>
            <a:endParaRPr lang="en-US" altLang="zh-TW" sz="2100" dirty="0">
              <a:latin typeface="+mn-ea"/>
            </a:endParaRPr>
          </a:p>
          <a:p>
            <a:pPr algn="just">
              <a:lnSpc>
                <a:spcPct val="150000"/>
              </a:lnSpc>
            </a:pPr>
            <a:r>
              <a:rPr lang="en-US" altLang="zh-TW" sz="2100" dirty="0" err="1">
                <a:latin typeface="+mn-ea"/>
              </a:rPr>
              <a:t>Stuivera</a:t>
            </a:r>
            <a:r>
              <a:rPr lang="zh-TW" altLang="en-US" sz="2100" dirty="0">
                <a:latin typeface="+mn-ea"/>
              </a:rPr>
              <a:t>等人</a:t>
            </a:r>
            <a:r>
              <a:rPr lang="en-US" altLang="zh-TW" sz="2100" dirty="0">
                <a:latin typeface="+mn-ea"/>
              </a:rPr>
              <a:t>(2014)</a:t>
            </a:r>
            <a:r>
              <a:rPr lang="zh-TW" altLang="en-US" sz="2100" dirty="0">
                <a:latin typeface="+mn-ea"/>
              </a:rPr>
              <a:t>發現在較高的工作負荷下駕駛者的收縮壓會增加，而較低的工作負荷則會降低心率變異性、血壓變異性。</a:t>
            </a:r>
            <a:endParaRPr lang="en-US" altLang="zh-TW" sz="2100" dirty="0">
              <a:latin typeface="+mn-ea"/>
            </a:endParaRPr>
          </a:p>
          <a:p>
            <a:pPr algn="just">
              <a:lnSpc>
                <a:spcPct val="150000"/>
              </a:lnSpc>
            </a:pPr>
            <a:r>
              <a:rPr lang="en-US" altLang="zh-TW" sz="2100" dirty="0">
                <a:latin typeface="+mn-ea"/>
              </a:rPr>
              <a:t>Collet</a:t>
            </a:r>
            <a:r>
              <a:rPr lang="zh-TW" altLang="en-US" sz="2100" dirty="0">
                <a:latin typeface="+mn-ea"/>
              </a:rPr>
              <a:t>等人</a:t>
            </a:r>
            <a:r>
              <a:rPr lang="en-US" altLang="zh-TW" sz="2100" dirty="0">
                <a:latin typeface="+mn-ea"/>
              </a:rPr>
              <a:t>(2009)</a:t>
            </a:r>
            <a:r>
              <a:rPr lang="zh-TW" altLang="en-US" sz="2100" dirty="0">
                <a:latin typeface="+mn-ea"/>
              </a:rPr>
              <a:t>發現，受試者在車上與某人交談，跟在車上使用手機通話，心率增加一樣快。</a:t>
            </a:r>
            <a:endParaRPr lang="en-US" altLang="zh-TW" sz="2100" dirty="0">
              <a:latin typeface="+mn-ea"/>
            </a:endParaRPr>
          </a:p>
        </p:txBody>
      </p:sp>
    </p:spTree>
    <p:extLst>
      <p:ext uri="{BB962C8B-B14F-4D97-AF65-F5344CB8AC3E}">
        <p14:creationId xmlns:p14="http://schemas.microsoft.com/office/powerpoint/2010/main" val="2502587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2B4C5B1-DF53-4A15-81BC-D4C67B9782B7}"/>
              </a:ext>
            </a:extLst>
          </p:cNvPr>
          <p:cNvSpPr>
            <a:spLocks noGrp="1"/>
          </p:cNvSpPr>
          <p:nvPr>
            <p:ph type="title"/>
          </p:nvPr>
        </p:nvSpPr>
        <p:spPr/>
        <p:txBody>
          <a:bodyPr>
            <a:normAutofit/>
          </a:bodyPr>
          <a:lstStyle/>
          <a:p>
            <a:r>
              <a:rPr lang="zh-TW" altLang="en-US" sz="3600" dirty="0"/>
              <a:t>結果與討論</a:t>
            </a:r>
          </a:p>
        </p:txBody>
      </p:sp>
      <p:sp>
        <p:nvSpPr>
          <p:cNvPr id="3" name="內容版面配置區 2">
            <a:extLst>
              <a:ext uri="{FF2B5EF4-FFF2-40B4-BE49-F238E27FC236}">
                <a16:creationId xmlns:a16="http://schemas.microsoft.com/office/drawing/2014/main" id="{FC77BBEF-7C04-43EC-A176-FC5CB48F41A6}"/>
              </a:ext>
            </a:extLst>
          </p:cNvPr>
          <p:cNvSpPr>
            <a:spLocks noGrp="1"/>
          </p:cNvSpPr>
          <p:nvPr>
            <p:ph idx="1"/>
          </p:nvPr>
        </p:nvSpPr>
        <p:spPr/>
        <p:txBody>
          <a:bodyPr anchor="ctr">
            <a:normAutofit/>
          </a:bodyPr>
          <a:lstStyle/>
          <a:p>
            <a:pPr algn="just">
              <a:lnSpc>
                <a:spcPct val="150000"/>
              </a:lnSpc>
            </a:pPr>
            <a:r>
              <a:rPr lang="zh-TW" altLang="en-US" dirty="0">
                <a:latin typeface="+mn-ea"/>
              </a:rPr>
              <a:t>手機通話就像在高心理負荷的交通環境</a:t>
            </a:r>
            <a:r>
              <a:rPr lang="en-US" altLang="zh-TW" dirty="0">
                <a:latin typeface="+mn-ea"/>
              </a:rPr>
              <a:t>(</a:t>
            </a:r>
            <a:r>
              <a:rPr lang="zh-TW" altLang="en-US" dirty="0">
                <a:latin typeface="+mn-ea"/>
              </a:rPr>
              <a:t>高交通密度、有霧</a:t>
            </a:r>
            <a:r>
              <a:rPr lang="en-US" altLang="zh-TW" dirty="0">
                <a:latin typeface="+mn-ea"/>
              </a:rPr>
              <a:t>)</a:t>
            </a:r>
            <a:r>
              <a:rPr lang="zh-TW" altLang="en-US" dirty="0">
                <a:latin typeface="+mn-ea"/>
              </a:rPr>
              <a:t>時開車一樣。</a:t>
            </a:r>
            <a:endParaRPr lang="en-US" altLang="zh-TW" dirty="0">
              <a:latin typeface="+mn-ea"/>
            </a:endParaRPr>
          </a:p>
          <a:p>
            <a:pPr algn="just">
              <a:lnSpc>
                <a:spcPct val="150000"/>
              </a:lnSpc>
            </a:pPr>
            <a:r>
              <a:rPr lang="zh-TW" altLang="en-US" dirty="0">
                <a:latin typeface="+mn-ea"/>
              </a:rPr>
              <a:t>開車時發短信的心血管反應沒有顯著增加。</a:t>
            </a:r>
            <a:endParaRPr lang="en-US" altLang="zh-TW" dirty="0">
              <a:latin typeface="+mn-ea"/>
            </a:endParaRPr>
          </a:p>
          <a:p>
            <a:pPr algn="just">
              <a:lnSpc>
                <a:spcPct val="150000"/>
              </a:lnSpc>
            </a:pPr>
            <a:r>
              <a:rPr lang="zh-TW" altLang="en-US" dirty="0">
                <a:latin typeface="+mn-ea"/>
              </a:rPr>
              <a:t>手機通話是一個連續的對話任務，與短信任務相比，在實際交談時可能會有情緒化或刺激的狀況，進而影響心率和血壓的數據。</a:t>
            </a:r>
            <a:endParaRPr lang="en-US" altLang="zh-TW" dirty="0">
              <a:latin typeface="+mn-ea"/>
            </a:endParaRPr>
          </a:p>
          <a:p>
            <a:pPr algn="just">
              <a:lnSpc>
                <a:spcPct val="150000"/>
              </a:lnSpc>
            </a:pPr>
            <a:r>
              <a:rPr lang="zh-TW" altLang="en-US" dirty="0">
                <a:latin typeface="+mn-ea"/>
              </a:rPr>
              <a:t>從實驗結果可進一步發現，當在開車時同時進行次要任務，會增加罹患心血管疾病或中風的風險。</a:t>
            </a:r>
            <a:endParaRPr lang="en-US" altLang="zh-TW" dirty="0">
              <a:latin typeface="+mn-ea"/>
            </a:endParaRPr>
          </a:p>
          <a:p>
            <a:pPr>
              <a:lnSpc>
                <a:spcPct val="150000"/>
              </a:lnSpc>
            </a:pPr>
            <a:endParaRPr lang="zh-TW" altLang="en-US" dirty="0">
              <a:latin typeface="+mn-ea"/>
            </a:endParaRPr>
          </a:p>
        </p:txBody>
      </p:sp>
    </p:spTree>
    <p:extLst>
      <p:ext uri="{BB962C8B-B14F-4D97-AF65-F5344CB8AC3E}">
        <p14:creationId xmlns:p14="http://schemas.microsoft.com/office/powerpoint/2010/main" val="173619001"/>
      </p:ext>
    </p:extLst>
  </p:cSld>
  <p:clrMapOvr>
    <a:masterClrMapping/>
  </p:clrMapOvr>
</p:sld>
</file>

<file path=ppt/theme/theme1.xml><?xml version="1.0" encoding="utf-8"?>
<a:theme xmlns:a="http://schemas.openxmlformats.org/drawingml/2006/main" name="基礎">
  <a:themeElements>
    <a:clrScheme name="基礎">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基礎">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ACC63D00-1EE0-4159-BF5A-6FF02000B710}"/>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基準</Template>
  <TotalTime>1366</TotalTime>
  <Words>1414</Words>
  <Application>Microsoft Office PowerPoint</Application>
  <PresentationFormat>寬螢幕</PresentationFormat>
  <Paragraphs>199</Paragraphs>
  <Slides>9</Slides>
  <Notes>7</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9</vt:i4>
      </vt:variant>
    </vt:vector>
  </HeadingPairs>
  <TitlesOfParts>
    <vt:vector size="17" baseType="lpstr">
      <vt:lpstr>微軟正黑體</vt:lpstr>
      <vt:lpstr>新細明體</vt:lpstr>
      <vt:lpstr>Arial</vt:lpstr>
      <vt:lpstr>Arial Black</vt:lpstr>
      <vt:lpstr>Calibri</vt:lpstr>
      <vt:lpstr>Corbel</vt:lpstr>
      <vt:lpstr>Wingdings</vt:lpstr>
      <vt:lpstr>基礎</vt:lpstr>
      <vt:lpstr>Effect of electronic device use while driving on cardiovascular reactivity</vt:lpstr>
      <vt:lpstr>受試者</vt:lpstr>
      <vt:lpstr>實驗設備</vt:lpstr>
      <vt:lpstr>駕駛場景</vt:lpstr>
      <vt:lpstr>實驗流程</vt:lpstr>
      <vt:lpstr>實驗流程</vt:lpstr>
      <vt:lpstr>分析</vt:lpstr>
      <vt:lpstr>結果與討論</vt:lpstr>
      <vt:lpstr>結果與討論</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郁茹 邱</dc:creator>
  <cp:lastModifiedBy>郁茹 邱</cp:lastModifiedBy>
  <cp:revision>55</cp:revision>
  <dcterms:created xsi:type="dcterms:W3CDTF">2019-10-16T21:18:53Z</dcterms:created>
  <dcterms:modified xsi:type="dcterms:W3CDTF">2019-10-17T20:05:06Z</dcterms:modified>
</cp:coreProperties>
</file>